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5" r:id="rId2"/>
    <p:sldId id="256" r:id="rId3"/>
    <p:sldId id="297" r:id="rId4"/>
    <p:sldId id="257" r:id="rId5"/>
    <p:sldId id="258" r:id="rId6"/>
    <p:sldId id="259" r:id="rId7"/>
    <p:sldId id="264" r:id="rId8"/>
    <p:sldId id="265" r:id="rId9"/>
    <p:sldId id="306" r:id="rId10"/>
    <p:sldId id="270" r:id="rId11"/>
    <p:sldId id="288" r:id="rId12"/>
    <p:sldId id="289" r:id="rId13"/>
    <p:sldId id="291" r:id="rId14"/>
    <p:sldId id="292" r:id="rId15"/>
    <p:sldId id="293" r:id="rId16"/>
    <p:sldId id="290" r:id="rId17"/>
    <p:sldId id="294" r:id="rId18"/>
    <p:sldId id="295" r:id="rId19"/>
    <p:sldId id="287" r:id="rId20"/>
    <p:sldId id="284" r:id="rId21"/>
    <p:sldId id="298" r:id="rId22"/>
    <p:sldId id="299" r:id="rId23"/>
    <p:sldId id="300" r:id="rId24"/>
    <p:sldId id="301" r:id="rId25"/>
    <p:sldId id="302" r:id="rId26"/>
    <p:sldId id="303" r:id="rId27"/>
    <p:sldId id="307" r:id="rId28"/>
    <p:sldId id="304"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8CC993-0FC9-4B1F-A6FB-891694372A19}" type="doc">
      <dgm:prSet loTypeId="urn:microsoft.com/office/officeart/2018/5/layout/IconLeafLabelList" loCatId="icon" qsTypeId="urn:microsoft.com/office/officeart/2005/8/quickstyle/simple1" qsCatId="simple" csTypeId="urn:microsoft.com/office/officeart/2018/5/colors/Iconchunking_neutralicon_accent5_2" csCatId="accent5" phldr="1"/>
      <dgm:spPr/>
      <dgm:t>
        <a:bodyPr/>
        <a:lstStyle/>
        <a:p>
          <a:endParaRPr lang="en-US"/>
        </a:p>
      </dgm:t>
    </dgm:pt>
    <dgm:pt modelId="{7B08E579-5184-4C29-A438-0E7A598B3B75}">
      <dgm:prSet custT="1"/>
      <dgm:spPr/>
      <dgm:t>
        <a:bodyPr/>
        <a:lstStyle/>
        <a:p>
          <a:pPr>
            <a:lnSpc>
              <a:spcPct val="100000"/>
            </a:lnSpc>
            <a:defRPr cap="all"/>
          </a:pPr>
          <a:r>
            <a:rPr lang="en-US" sz="1800" dirty="0"/>
            <a:t>Single-Board computer which has I/O, memory and micro - processing all built on a single circuit.</a:t>
          </a:r>
        </a:p>
      </dgm:t>
    </dgm:pt>
    <dgm:pt modelId="{8637B9D8-E596-4882-9AEE-A90456B7D24A}" type="parTrans" cxnId="{42F19B06-A4BB-4A9C-91E2-9CE992894865}">
      <dgm:prSet/>
      <dgm:spPr/>
      <dgm:t>
        <a:bodyPr/>
        <a:lstStyle/>
        <a:p>
          <a:endParaRPr lang="en-US"/>
        </a:p>
      </dgm:t>
    </dgm:pt>
    <dgm:pt modelId="{7972B878-FA6C-47ED-9A5D-854FF1295660}" type="sibTrans" cxnId="{42F19B06-A4BB-4A9C-91E2-9CE992894865}">
      <dgm:prSet/>
      <dgm:spPr/>
      <dgm:t>
        <a:bodyPr/>
        <a:lstStyle/>
        <a:p>
          <a:endParaRPr lang="en-US"/>
        </a:p>
      </dgm:t>
    </dgm:pt>
    <dgm:pt modelId="{34361E3D-806A-4395-9F40-6FAA235BE258}">
      <dgm:prSet/>
      <dgm:spPr/>
      <dgm:t>
        <a:bodyPr/>
        <a:lstStyle/>
        <a:p>
          <a:pPr>
            <a:lnSpc>
              <a:spcPct val="100000"/>
            </a:lnSpc>
            <a:defRPr cap="all"/>
          </a:pPr>
          <a:r>
            <a:rPr lang="en-US"/>
            <a:t>Compute Stick or computer on a stick can be thought of as a screenless PC.</a:t>
          </a:r>
        </a:p>
      </dgm:t>
    </dgm:pt>
    <dgm:pt modelId="{6126198F-21D3-4692-A07A-8E8EBC299066}" type="parTrans" cxnId="{CD09155C-2E5C-49C8-BEC1-D0A5FF783877}">
      <dgm:prSet/>
      <dgm:spPr/>
      <dgm:t>
        <a:bodyPr/>
        <a:lstStyle/>
        <a:p>
          <a:endParaRPr lang="en-US"/>
        </a:p>
      </dgm:t>
    </dgm:pt>
    <dgm:pt modelId="{2C283694-D7DC-4C8B-A7B5-83B3E4DD4C45}" type="sibTrans" cxnId="{CD09155C-2E5C-49C8-BEC1-D0A5FF783877}">
      <dgm:prSet/>
      <dgm:spPr/>
      <dgm:t>
        <a:bodyPr/>
        <a:lstStyle/>
        <a:p>
          <a:endParaRPr lang="en-US"/>
        </a:p>
      </dgm:t>
    </dgm:pt>
    <dgm:pt modelId="{96212F4F-12D2-4ABF-BBAF-1A29746F7683}" type="pres">
      <dgm:prSet presAssocID="{AF8CC993-0FC9-4B1F-A6FB-891694372A19}" presName="root" presStyleCnt="0">
        <dgm:presLayoutVars>
          <dgm:dir/>
          <dgm:resizeHandles val="exact"/>
        </dgm:presLayoutVars>
      </dgm:prSet>
      <dgm:spPr/>
    </dgm:pt>
    <dgm:pt modelId="{8650D43E-FB36-454A-8892-32C2267D671F}" type="pres">
      <dgm:prSet presAssocID="{7B08E579-5184-4C29-A438-0E7A598B3B75}" presName="compNode" presStyleCnt="0"/>
      <dgm:spPr/>
    </dgm:pt>
    <dgm:pt modelId="{A3E3B217-706C-45A4-9326-B8E7219D4B62}" type="pres">
      <dgm:prSet presAssocID="{7B08E579-5184-4C29-A438-0E7A598B3B75}" presName="iconBgRect" presStyleLbl="bgShp" presStyleIdx="0" presStyleCnt="2"/>
      <dgm:spPr>
        <a:prstGeom prst="round2DiagRect">
          <a:avLst>
            <a:gd name="adj1" fmla="val 29727"/>
            <a:gd name="adj2" fmla="val 0"/>
          </a:avLst>
        </a:prstGeom>
      </dgm:spPr>
    </dgm:pt>
    <dgm:pt modelId="{DD1EE99C-561A-4F64-A90C-D3F795858118}" type="pres">
      <dgm:prSet presAssocID="{7B08E579-5184-4C29-A438-0E7A598B3B7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91DA0F6A-6E31-4A89-9B00-C59C7115C2B6}" type="pres">
      <dgm:prSet presAssocID="{7B08E579-5184-4C29-A438-0E7A598B3B75}" presName="spaceRect" presStyleCnt="0"/>
      <dgm:spPr/>
    </dgm:pt>
    <dgm:pt modelId="{92F21133-D81E-49C3-8847-49292FC411B7}" type="pres">
      <dgm:prSet presAssocID="{7B08E579-5184-4C29-A438-0E7A598B3B75}" presName="textRect" presStyleLbl="revTx" presStyleIdx="0" presStyleCnt="2">
        <dgm:presLayoutVars>
          <dgm:chMax val="1"/>
          <dgm:chPref val="1"/>
        </dgm:presLayoutVars>
      </dgm:prSet>
      <dgm:spPr/>
    </dgm:pt>
    <dgm:pt modelId="{EE0BBB94-4D9E-4788-9BC5-32F9E89826D5}" type="pres">
      <dgm:prSet presAssocID="{7972B878-FA6C-47ED-9A5D-854FF1295660}" presName="sibTrans" presStyleCnt="0"/>
      <dgm:spPr/>
    </dgm:pt>
    <dgm:pt modelId="{0F89985A-412B-402C-AADD-3D5ED86DFE44}" type="pres">
      <dgm:prSet presAssocID="{34361E3D-806A-4395-9F40-6FAA235BE258}" presName="compNode" presStyleCnt="0"/>
      <dgm:spPr/>
    </dgm:pt>
    <dgm:pt modelId="{4E12E45B-2F8E-4FBE-B687-AAFB2F59C78B}" type="pres">
      <dgm:prSet presAssocID="{34361E3D-806A-4395-9F40-6FAA235BE258}" presName="iconBgRect" presStyleLbl="bgShp" presStyleIdx="1" presStyleCnt="2"/>
      <dgm:spPr>
        <a:prstGeom prst="round2DiagRect">
          <a:avLst>
            <a:gd name="adj1" fmla="val 29727"/>
            <a:gd name="adj2" fmla="val 0"/>
          </a:avLst>
        </a:prstGeom>
      </dgm:spPr>
    </dgm:pt>
    <dgm:pt modelId="{967D4D22-D295-4529-A904-866B73C7C300}" type="pres">
      <dgm:prSet presAssocID="{34361E3D-806A-4395-9F40-6FAA235BE25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A0CA5205-B332-4804-A4EE-41CA1CFCE3AC}" type="pres">
      <dgm:prSet presAssocID="{34361E3D-806A-4395-9F40-6FAA235BE258}" presName="spaceRect" presStyleCnt="0"/>
      <dgm:spPr/>
    </dgm:pt>
    <dgm:pt modelId="{E41EA2CF-27BC-4A90-B185-D184E54BBD51}" type="pres">
      <dgm:prSet presAssocID="{34361E3D-806A-4395-9F40-6FAA235BE258}" presName="textRect" presStyleLbl="revTx" presStyleIdx="1" presStyleCnt="2">
        <dgm:presLayoutVars>
          <dgm:chMax val="1"/>
          <dgm:chPref val="1"/>
        </dgm:presLayoutVars>
      </dgm:prSet>
      <dgm:spPr/>
    </dgm:pt>
  </dgm:ptLst>
  <dgm:cxnLst>
    <dgm:cxn modelId="{42F19B06-A4BB-4A9C-91E2-9CE992894865}" srcId="{AF8CC993-0FC9-4B1F-A6FB-891694372A19}" destId="{7B08E579-5184-4C29-A438-0E7A598B3B75}" srcOrd="0" destOrd="0" parTransId="{8637B9D8-E596-4882-9AEE-A90456B7D24A}" sibTransId="{7972B878-FA6C-47ED-9A5D-854FF1295660}"/>
    <dgm:cxn modelId="{644C7C17-A589-4320-9DC8-927C3A95190D}" type="presOf" srcId="{AF8CC993-0FC9-4B1F-A6FB-891694372A19}" destId="{96212F4F-12D2-4ABF-BBAF-1A29746F7683}" srcOrd="0" destOrd="0" presId="urn:microsoft.com/office/officeart/2018/5/layout/IconLeafLabelList"/>
    <dgm:cxn modelId="{9B19C838-8511-4ECC-9C6C-14D746412AFA}" type="presOf" srcId="{7B08E579-5184-4C29-A438-0E7A598B3B75}" destId="{92F21133-D81E-49C3-8847-49292FC411B7}" srcOrd="0" destOrd="0" presId="urn:microsoft.com/office/officeart/2018/5/layout/IconLeafLabelList"/>
    <dgm:cxn modelId="{CD09155C-2E5C-49C8-BEC1-D0A5FF783877}" srcId="{AF8CC993-0FC9-4B1F-A6FB-891694372A19}" destId="{34361E3D-806A-4395-9F40-6FAA235BE258}" srcOrd="1" destOrd="0" parTransId="{6126198F-21D3-4692-A07A-8E8EBC299066}" sibTransId="{2C283694-D7DC-4C8B-A7B5-83B3E4DD4C45}"/>
    <dgm:cxn modelId="{8E63A862-4CA1-4D9C-B254-BC9270475C1A}" type="presOf" srcId="{34361E3D-806A-4395-9F40-6FAA235BE258}" destId="{E41EA2CF-27BC-4A90-B185-D184E54BBD51}" srcOrd="0" destOrd="0" presId="urn:microsoft.com/office/officeart/2018/5/layout/IconLeafLabelList"/>
    <dgm:cxn modelId="{D0E0ED14-89F7-43D4-9BB3-0A7B7A1B115C}" type="presParOf" srcId="{96212F4F-12D2-4ABF-BBAF-1A29746F7683}" destId="{8650D43E-FB36-454A-8892-32C2267D671F}" srcOrd="0" destOrd="0" presId="urn:microsoft.com/office/officeart/2018/5/layout/IconLeafLabelList"/>
    <dgm:cxn modelId="{894A246B-F9D4-4D03-A65A-3915C0461F20}" type="presParOf" srcId="{8650D43E-FB36-454A-8892-32C2267D671F}" destId="{A3E3B217-706C-45A4-9326-B8E7219D4B62}" srcOrd="0" destOrd="0" presId="urn:microsoft.com/office/officeart/2018/5/layout/IconLeafLabelList"/>
    <dgm:cxn modelId="{6AFFC3A9-CAFE-46F5-8A6E-1910C4B70521}" type="presParOf" srcId="{8650D43E-FB36-454A-8892-32C2267D671F}" destId="{DD1EE99C-561A-4F64-A90C-D3F795858118}" srcOrd="1" destOrd="0" presId="urn:microsoft.com/office/officeart/2018/5/layout/IconLeafLabelList"/>
    <dgm:cxn modelId="{AD6DE227-75C6-4BE4-B359-7D70E49716B9}" type="presParOf" srcId="{8650D43E-FB36-454A-8892-32C2267D671F}" destId="{91DA0F6A-6E31-4A89-9B00-C59C7115C2B6}" srcOrd="2" destOrd="0" presId="urn:microsoft.com/office/officeart/2018/5/layout/IconLeafLabelList"/>
    <dgm:cxn modelId="{5B126F84-90F6-4823-8F51-06D374D40E99}" type="presParOf" srcId="{8650D43E-FB36-454A-8892-32C2267D671F}" destId="{92F21133-D81E-49C3-8847-49292FC411B7}" srcOrd="3" destOrd="0" presId="urn:microsoft.com/office/officeart/2018/5/layout/IconLeafLabelList"/>
    <dgm:cxn modelId="{F7984850-7A32-47F3-8C24-DD69D1A69CA8}" type="presParOf" srcId="{96212F4F-12D2-4ABF-BBAF-1A29746F7683}" destId="{EE0BBB94-4D9E-4788-9BC5-32F9E89826D5}" srcOrd="1" destOrd="0" presId="urn:microsoft.com/office/officeart/2018/5/layout/IconLeafLabelList"/>
    <dgm:cxn modelId="{435E498D-D14C-455A-8530-D56B76D40610}" type="presParOf" srcId="{96212F4F-12D2-4ABF-BBAF-1A29746F7683}" destId="{0F89985A-412B-402C-AADD-3D5ED86DFE44}" srcOrd="2" destOrd="0" presId="urn:microsoft.com/office/officeart/2018/5/layout/IconLeafLabelList"/>
    <dgm:cxn modelId="{D76E8D3E-436E-4A40-BE82-3AF187A8FD90}" type="presParOf" srcId="{0F89985A-412B-402C-AADD-3D5ED86DFE44}" destId="{4E12E45B-2F8E-4FBE-B687-AAFB2F59C78B}" srcOrd="0" destOrd="0" presId="urn:microsoft.com/office/officeart/2018/5/layout/IconLeafLabelList"/>
    <dgm:cxn modelId="{4220C49B-B098-4970-B6E6-599F246FF764}" type="presParOf" srcId="{0F89985A-412B-402C-AADD-3D5ED86DFE44}" destId="{967D4D22-D295-4529-A904-866B73C7C300}" srcOrd="1" destOrd="0" presId="urn:microsoft.com/office/officeart/2018/5/layout/IconLeafLabelList"/>
    <dgm:cxn modelId="{9D934869-F7BA-4CB3-874C-A2747D561A61}" type="presParOf" srcId="{0F89985A-412B-402C-AADD-3D5ED86DFE44}" destId="{A0CA5205-B332-4804-A4EE-41CA1CFCE3AC}" srcOrd="2" destOrd="0" presId="urn:microsoft.com/office/officeart/2018/5/layout/IconLeafLabelList"/>
    <dgm:cxn modelId="{F8AADA26-84B9-4A2F-A35A-873E2CA18C8D}" type="presParOf" srcId="{0F89985A-412B-402C-AADD-3D5ED86DFE44}" destId="{E41EA2CF-27BC-4A90-B185-D184E54BBD5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AED2B2-E1B6-44F0-ACC1-4D0231EC9FA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F2EA26C-29D6-4419-8AB9-CCE6D05BF863}">
      <dgm:prSet/>
      <dgm:spPr/>
      <dgm:t>
        <a:bodyPr/>
        <a:lstStyle/>
        <a:p>
          <a:pPr>
            <a:lnSpc>
              <a:spcPct val="100000"/>
            </a:lnSpc>
            <a:defRPr cap="all"/>
          </a:pPr>
          <a:endParaRPr lang="en-US" dirty="0"/>
        </a:p>
      </dgm:t>
    </dgm:pt>
    <dgm:pt modelId="{43E4308E-DBCA-42FB-9969-DEFC4FEC8968}" type="parTrans" cxnId="{4A06E8FF-4D1A-4930-AE57-A0A07768AA1B}">
      <dgm:prSet/>
      <dgm:spPr/>
      <dgm:t>
        <a:bodyPr/>
        <a:lstStyle/>
        <a:p>
          <a:endParaRPr lang="en-US"/>
        </a:p>
      </dgm:t>
    </dgm:pt>
    <dgm:pt modelId="{592A0D1B-B564-493C-A8FF-A81553A1C2E1}" type="sibTrans" cxnId="{4A06E8FF-4D1A-4930-AE57-A0A07768AA1B}">
      <dgm:prSet/>
      <dgm:spPr/>
      <dgm:t>
        <a:bodyPr/>
        <a:lstStyle/>
        <a:p>
          <a:endParaRPr lang="en-US"/>
        </a:p>
      </dgm:t>
    </dgm:pt>
    <dgm:pt modelId="{435E20C1-757F-4890-90AC-8F88C69DC12F}">
      <dgm:prSet/>
      <dgm:spPr/>
      <dgm:t>
        <a:bodyPr/>
        <a:lstStyle/>
        <a:p>
          <a:pPr>
            <a:lnSpc>
              <a:spcPct val="100000"/>
            </a:lnSpc>
          </a:pPr>
          <a:r>
            <a:rPr lang="en-IN" dirty="0"/>
            <a:t>The network is trained using TensorFlow or Caffe.</a:t>
          </a:r>
          <a:endParaRPr lang="en-US" dirty="0"/>
        </a:p>
      </dgm:t>
    </dgm:pt>
    <dgm:pt modelId="{61D5614A-14E3-4EE0-81DC-228EB8620497}" type="parTrans" cxnId="{A0D3747C-5BD7-4B9A-8D09-BDB2F262E512}">
      <dgm:prSet/>
      <dgm:spPr/>
      <dgm:t>
        <a:bodyPr/>
        <a:lstStyle/>
        <a:p>
          <a:endParaRPr lang="en-US"/>
        </a:p>
      </dgm:t>
    </dgm:pt>
    <dgm:pt modelId="{F2132856-2653-4656-8E70-1E719890C936}" type="sibTrans" cxnId="{A0D3747C-5BD7-4B9A-8D09-BDB2F262E512}">
      <dgm:prSet/>
      <dgm:spPr/>
      <dgm:t>
        <a:bodyPr/>
        <a:lstStyle/>
        <a:p>
          <a:endParaRPr lang="en-US"/>
        </a:p>
      </dgm:t>
    </dgm:pt>
    <dgm:pt modelId="{B4606DCC-9D21-4A49-A780-16F03D041A25}" type="pres">
      <dgm:prSet presAssocID="{1EAED2B2-E1B6-44F0-ACC1-4D0231EC9FA2}" presName="root" presStyleCnt="0">
        <dgm:presLayoutVars>
          <dgm:dir/>
          <dgm:resizeHandles val="exact"/>
        </dgm:presLayoutVars>
      </dgm:prSet>
      <dgm:spPr/>
    </dgm:pt>
    <dgm:pt modelId="{F416A5A6-EB02-4C3D-8E89-A49466F17F35}" type="pres">
      <dgm:prSet presAssocID="{3F2EA26C-29D6-4419-8AB9-CCE6D05BF863}" presName="compNode" presStyleCnt="0"/>
      <dgm:spPr/>
    </dgm:pt>
    <dgm:pt modelId="{7BDC458E-A6D0-4B8B-8877-5AF280010CD3}" type="pres">
      <dgm:prSet presAssocID="{3F2EA26C-29D6-4419-8AB9-CCE6D05BF863}" presName="iconBgRect" presStyleLbl="bgShp" presStyleIdx="0" presStyleCnt="2" custLinFactNeighborX="3402"/>
      <dgm:spPr>
        <a:solidFill>
          <a:schemeClr val="accent2">
            <a:hueOff val="0"/>
            <a:satOff val="0"/>
            <a:lumOff val="0"/>
            <a:alpha val="0"/>
          </a:schemeClr>
        </a:solidFill>
      </dgm:spPr>
    </dgm:pt>
    <dgm:pt modelId="{EDCCFFD0-9F0B-4F8F-BC09-EEC7DF431A87}" type="pres">
      <dgm:prSet presAssocID="{3F2EA26C-29D6-4419-8AB9-CCE6D05BF86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E46D6529-7272-4CE4-AF41-6F540FA95EC4}" type="pres">
      <dgm:prSet presAssocID="{3F2EA26C-29D6-4419-8AB9-CCE6D05BF863}" presName="spaceRect" presStyleCnt="0"/>
      <dgm:spPr/>
    </dgm:pt>
    <dgm:pt modelId="{F289FC6A-96F8-4768-A5CA-1B95F5315EA2}" type="pres">
      <dgm:prSet presAssocID="{3F2EA26C-29D6-4419-8AB9-CCE6D05BF863}" presName="textRect" presStyleLbl="revTx" presStyleIdx="0" presStyleCnt="2">
        <dgm:presLayoutVars>
          <dgm:chMax val="1"/>
          <dgm:chPref val="1"/>
        </dgm:presLayoutVars>
      </dgm:prSet>
      <dgm:spPr/>
    </dgm:pt>
    <dgm:pt modelId="{C358AE70-39DF-42D3-86A0-66875AB5AEF1}" type="pres">
      <dgm:prSet presAssocID="{592A0D1B-B564-493C-A8FF-A81553A1C2E1}" presName="sibTrans" presStyleCnt="0"/>
      <dgm:spPr/>
    </dgm:pt>
    <dgm:pt modelId="{BD2C3045-307E-496E-BF34-EEDD5407D323}" type="pres">
      <dgm:prSet presAssocID="{435E20C1-757F-4890-90AC-8F88C69DC12F}" presName="compNode" presStyleCnt="0"/>
      <dgm:spPr/>
    </dgm:pt>
    <dgm:pt modelId="{F6A95788-CBFB-4FF2-A269-C3C3A6BF828F}" type="pres">
      <dgm:prSet presAssocID="{435E20C1-757F-4890-90AC-8F88C69DC12F}" presName="iconBgRect" presStyleLbl="bgShp" presStyleIdx="1" presStyleCnt="2"/>
      <dgm:spPr>
        <a:solidFill>
          <a:schemeClr val="accent3">
            <a:hueOff val="0"/>
            <a:satOff val="0"/>
            <a:lumOff val="0"/>
            <a:alpha val="0"/>
          </a:schemeClr>
        </a:solidFill>
      </dgm:spPr>
    </dgm:pt>
    <dgm:pt modelId="{5C27E535-5000-4AC3-827E-AE5254E35EFC}" type="pres">
      <dgm:prSet presAssocID="{435E20C1-757F-4890-90AC-8F88C69DC12F}" presName="iconRect" presStyleLbl="node1" presStyleIdx="1" presStyleCnt="2"/>
      <dgm:spPr>
        <a:blipFill dpi="0" rotWithShape="1">
          <a:blip xmlns:r="http://schemas.openxmlformats.org/officeDocument/2006/relationships" r:embed="rId3">
            <a:alphaModFix amt="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mark"/>
        </a:ext>
      </dgm:extLst>
    </dgm:pt>
    <dgm:pt modelId="{D1CA2550-6ABA-41BF-B692-22290D11FBF8}" type="pres">
      <dgm:prSet presAssocID="{435E20C1-757F-4890-90AC-8F88C69DC12F}" presName="spaceRect" presStyleCnt="0"/>
      <dgm:spPr/>
    </dgm:pt>
    <dgm:pt modelId="{60083D51-0936-4893-BDEA-2D197B7FE791}" type="pres">
      <dgm:prSet presAssocID="{435E20C1-757F-4890-90AC-8F88C69DC12F}" presName="textRect" presStyleLbl="revTx" presStyleIdx="1" presStyleCnt="2" custLinFactNeighborX="-61024" custLinFactNeighborY="-50271">
        <dgm:presLayoutVars>
          <dgm:chMax val="1"/>
          <dgm:chPref val="1"/>
        </dgm:presLayoutVars>
      </dgm:prSet>
      <dgm:spPr/>
    </dgm:pt>
  </dgm:ptLst>
  <dgm:cxnLst>
    <dgm:cxn modelId="{A0D3747C-5BD7-4B9A-8D09-BDB2F262E512}" srcId="{1EAED2B2-E1B6-44F0-ACC1-4D0231EC9FA2}" destId="{435E20C1-757F-4890-90AC-8F88C69DC12F}" srcOrd="1" destOrd="0" parTransId="{61D5614A-14E3-4EE0-81DC-228EB8620497}" sibTransId="{F2132856-2653-4656-8E70-1E719890C936}"/>
    <dgm:cxn modelId="{61214193-3B69-4632-A023-4B41283EB6EF}" type="presOf" srcId="{3F2EA26C-29D6-4419-8AB9-CCE6D05BF863}" destId="{F289FC6A-96F8-4768-A5CA-1B95F5315EA2}" srcOrd="0" destOrd="0" presId="urn:microsoft.com/office/officeart/2018/5/layout/IconCircleLabelList"/>
    <dgm:cxn modelId="{77DF78A6-58D2-40AE-A9A8-EE3C239D7B0A}" type="presOf" srcId="{435E20C1-757F-4890-90AC-8F88C69DC12F}" destId="{60083D51-0936-4893-BDEA-2D197B7FE791}" srcOrd="0" destOrd="0" presId="urn:microsoft.com/office/officeart/2018/5/layout/IconCircleLabelList"/>
    <dgm:cxn modelId="{81F96BAA-2A43-4274-8F70-4A1C6A4FAB84}" type="presOf" srcId="{1EAED2B2-E1B6-44F0-ACC1-4D0231EC9FA2}" destId="{B4606DCC-9D21-4A49-A780-16F03D041A25}" srcOrd="0" destOrd="0" presId="urn:microsoft.com/office/officeart/2018/5/layout/IconCircleLabelList"/>
    <dgm:cxn modelId="{4A06E8FF-4D1A-4930-AE57-A0A07768AA1B}" srcId="{1EAED2B2-E1B6-44F0-ACC1-4D0231EC9FA2}" destId="{3F2EA26C-29D6-4419-8AB9-CCE6D05BF863}" srcOrd="0" destOrd="0" parTransId="{43E4308E-DBCA-42FB-9969-DEFC4FEC8968}" sibTransId="{592A0D1B-B564-493C-A8FF-A81553A1C2E1}"/>
    <dgm:cxn modelId="{2C70524D-70F1-4888-A16A-809D72B27EC3}" type="presParOf" srcId="{B4606DCC-9D21-4A49-A780-16F03D041A25}" destId="{F416A5A6-EB02-4C3D-8E89-A49466F17F35}" srcOrd="0" destOrd="0" presId="urn:microsoft.com/office/officeart/2018/5/layout/IconCircleLabelList"/>
    <dgm:cxn modelId="{47828318-C7B7-4B40-85B7-E0B93EC0772E}" type="presParOf" srcId="{F416A5A6-EB02-4C3D-8E89-A49466F17F35}" destId="{7BDC458E-A6D0-4B8B-8877-5AF280010CD3}" srcOrd="0" destOrd="0" presId="urn:microsoft.com/office/officeart/2018/5/layout/IconCircleLabelList"/>
    <dgm:cxn modelId="{568431CE-B27F-4591-A3D2-28CBF13B9F9F}" type="presParOf" srcId="{F416A5A6-EB02-4C3D-8E89-A49466F17F35}" destId="{EDCCFFD0-9F0B-4F8F-BC09-EEC7DF431A87}" srcOrd="1" destOrd="0" presId="urn:microsoft.com/office/officeart/2018/5/layout/IconCircleLabelList"/>
    <dgm:cxn modelId="{B54BDEC6-B4A7-46BB-9495-908F4C716A92}" type="presParOf" srcId="{F416A5A6-EB02-4C3D-8E89-A49466F17F35}" destId="{E46D6529-7272-4CE4-AF41-6F540FA95EC4}" srcOrd="2" destOrd="0" presId="urn:microsoft.com/office/officeart/2018/5/layout/IconCircleLabelList"/>
    <dgm:cxn modelId="{F14563E9-CE86-4E01-AD02-E6B53942EE75}" type="presParOf" srcId="{F416A5A6-EB02-4C3D-8E89-A49466F17F35}" destId="{F289FC6A-96F8-4768-A5CA-1B95F5315EA2}" srcOrd="3" destOrd="0" presId="urn:microsoft.com/office/officeart/2018/5/layout/IconCircleLabelList"/>
    <dgm:cxn modelId="{62F491D9-9964-47DE-824D-56DAF51B57A3}" type="presParOf" srcId="{B4606DCC-9D21-4A49-A780-16F03D041A25}" destId="{C358AE70-39DF-42D3-86A0-66875AB5AEF1}" srcOrd="1" destOrd="0" presId="urn:microsoft.com/office/officeart/2018/5/layout/IconCircleLabelList"/>
    <dgm:cxn modelId="{1E485067-35E9-4209-943D-84D53D029004}" type="presParOf" srcId="{B4606DCC-9D21-4A49-A780-16F03D041A25}" destId="{BD2C3045-307E-496E-BF34-EEDD5407D323}" srcOrd="2" destOrd="0" presId="urn:microsoft.com/office/officeart/2018/5/layout/IconCircleLabelList"/>
    <dgm:cxn modelId="{5F3B6F4E-AD3E-4863-AB1A-56A172549101}" type="presParOf" srcId="{BD2C3045-307E-496E-BF34-EEDD5407D323}" destId="{F6A95788-CBFB-4FF2-A269-C3C3A6BF828F}" srcOrd="0" destOrd="0" presId="urn:microsoft.com/office/officeart/2018/5/layout/IconCircleLabelList"/>
    <dgm:cxn modelId="{2C2292F1-5ACB-4006-AE49-253BD9874DBD}" type="presParOf" srcId="{BD2C3045-307E-496E-BF34-EEDD5407D323}" destId="{5C27E535-5000-4AC3-827E-AE5254E35EFC}" srcOrd="1" destOrd="0" presId="urn:microsoft.com/office/officeart/2018/5/layout/IconCircleLabelList"/>
    <dgm:cxn modelId="{7FFA2341-E725-489E-B825-1AF770007432}" type="presParOf" srcId="{BD2C3045-307E-496E-BF34-EEDD5407D323}" destId="{D1CA2550-6ABA-41BF-B692-22290D11FBF8}" srcOrd="2" destOrd="0" presId="urn:microsoft.com/office/officeart/2018/5/layout/IconCircleLabelList"/>
    <dgm:cxn modelId="{B0889B57-4B68-4B9B-961E-247C6A4E35F5}" type="presParOf" srcId="{BD2C3045-307E-496E-BF34-EEDD5407D323}" destId="{60083D51-0936-4893-BDEA-2D197B7FE79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58B596-DE0C-45E8-BB73-FD7166C476B0}"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0B499A0E-FBE5-4094-819E-9B0CB61F775E}">
      <dgm:prSet/>
      <dgm:spPr/>
      <dgm:t>
        <a:bodyPr/>
        <a:lstStyle/>
        <a:p>
          <a:r>
            <a:rPr lang="en-IN"/>
            <a:t>Video face matcher</a:t>
          </a:r>
          <a:endParaRPr lang="en-US"/>
        </a:p>
      </dgm:t>
    </dgm:pt>
    <dgm:pt modelId="{E06A1D05-37AE-4332-8B89-DD4AA6339067}" type="parTrans" cxnId="{14F9CC28-7668-40E9-B364-50D19F1A0647}">
      <dgm:prSet/>
      <dgm:spPr/>
      <dgm:t>
        <a:bodyPr/>
        <a:lstStyle/>
        <a:p>
          <a:endParaRPr lang="en-US"/>
        </a:p>
      </dgm:t>
    </dgm:pt>
    <dgm:pt modelId="{9F09EE46-30E7-4037-81A3-7D6063ECA957}" type="sibTrans" cxnId="{14F9CC28-7668-40E9-B364-50D19F1A0647}">
      <dgm:prSet/>
      <dgm:spPr/>
      <dgm:t>
        <a:bodyPr/>
        <a:lstStyle/>
        <a:p>
          <a:endParaRPr lang="en-US"/>
        </a:p>
      </dgm:t>
    </dgm:pt>
    <dgm:pt modelId="{FF66BE4F-DECC-4183-BB8F-F5EEE8AA3F68}">
      <dgm:prSet/>
      <dgm:spPr/>
      <dgm:t>
        <a:bodyPr/>
        <a:lstStyle/>
        <a:p>
          <a:r>
            <a:rPr lang="en-IN"/>
            <a:t>Gender age lbp</a:t>
          </a:r>
          <a:endParaRPr lang="en-US"/>
        </a:p>
      </dgm:t>
    </dgm:pt>
    <dgm:pt modelId="{B1E0936B-92F9-45E2-B7F7-E3F2D339A4BD}" type="parTrans" cxnId="{53A1B978-0A08-4F28-B2CC-6799F953BF68}">
      <dgm:prSet/>
      <dgm:spPr/>
      <dgm:t>
        <a:bodyPr/>
        <a:lstStyle/>
        <a:p>
          <a:endParaRPr lang="en-US"/>
        </a:p>
      </dgm:t>
    </dgm:pt>
    <dgm:pt modelId="{7F4468E3-FDEE-402E-9D6C-BE58B2117A22}" type="sibTrans" cxnId="{53A1B978-0A08-4F28-B2CC-6799F953BF68}">
      <dgm:prSet/>
      <dgm:spPr/>
      <dgm:t>
        <a:bodyPr/>
        <a:lstStyle/>
        <a:p>
          <a:endParaRPr lang="en-US"/>
        </a:p>
      </dgm:t>
    </dgm:pt>
    <dgm:pt modelId="{8360D270-D477-4346-A9AE-71C92FED4D87}">
      <dgm:prSet/>
      <dgm:spPr/>
      <dgm:t>
        <a:bodyPr/>
        <a:lstStyle/>
        <a:p>
          <a:r>
            <a:rPr lang="en-IN"/>
            <a:t>Live image classifier</a:t>
          </a:r>
          <a:endParaRPr lang="en-US"/>
        </a:p>
      </dgm:t>
    </dgm:pt>
    <dgm:pt modelId="{7CB0EDA4-8F7B-4FE2-AC61-4819D0E4FE4F}" type="parTrans" cxnId="{BD8338EB-B3BC-4FAF-A9C4-6359B130A94C}">
      <dgm:prSet/>
      <dgm:spPr/>
      <dgm:t>
        <a:bodyPr/>
        <a:lstStyle/>
        <a:p>
          <a:endParaRPr lang="en-US"/>
        </a:p>
      </dgm:t>
    </dgm:pt>
    <dgm:pt modelId="{B8D9EE69-BD60-48BA-8B13-DBFD79E1D838}" type="sibTrans" cxnId="{BD8338EB-B3BC-4FAF-A9C4-6359B130A94C}">
      <dgm:prSet/>
      <dgm:spPr/>
      <dgm:t>
        <a:bodyPr/>
        <a:lstStyle/>
        <a:p>
          <a:endParaRPr lang="en-US"/>
        </a:p>
      </dgm:t>
    </dgm:pt>
    <dgm:pt modelId="{D66F8AAB-9E6F-4674-B2D9-736C7275B210}">
      <dgm:prSet/>
      <dgm:spPr/>
      <dgm:t>
        <a:bodyPr/>
        <a:lstStyle/>
        <a:p>
          <a:r>
            <a:rPr lang="en-IN"/>
            <a:t>Object detector</a:t>
          </a:r>
          <a:endParaRPr lang="en-US"/>
        </a:p>
      </dgm:t>
    </dgm:pt>
    <dgm:pt modelId="{FA7433E3-09B4-4FE6-86CE-AA2F8DFF4D2C}" type="parTrans" cxnId="{91ACE88B-5105-42E7-BCCE-5E8753B55E26}">
      <dgm:prSet/>
      <dgm:spPr/>
      <dgm:t>
        <a:bodyPr/>
        <a:lstStyle/>
        <a:p>
          <a:endParaRPr lang="en-US"/>
        </a:p>
      </dgm:t>
    </dgm:pt>
    <dgm:pt modelId="{2D152C23-155D-4BC8-A66C-464890000252}" type="sibTrans" cxnId="{91ACE88B-5105-42E7-BCCE-5E8753B55E26}">
      <dgm:prSet/>
      <dgm:spPr/>
      <dgm:t>
        <a:bodyPr/>
        <a:lstStyle/>
        <a:p>
          <a:endParaRPr lang="en-US"/>
        </a:p>
      </dgm:t>
    </dgm:pt>
    <dgm:pt modelId="{7CD236F1-B612-40DA-B404-0C29B3E55BE9}">
      <dgm:prSet/>
      <dgm:spPr/>
      <dgm:t>
        <a:bodyPr/>
        <a:lstStyle/>
        <a:p>
          <a:r>
            <a:rPr lang="en-IN"/>
            <a:t>Rapid image classifier</a:t>
          </a:r>
          <a:endParaRPr lang="en-US"/>
        </a:p>
      </dgm:t>
    </dgm:pt>
    <dgm:pt modelId="{09D34175-24FD-4DD3-9EF2-19D82347D6AA}" type="parTrans" cxnId="{7775FD46-FFF4-445D-9D21-10DBD5696F45}">
      <dgm:prSet/>
      <dgm:spPr/>
      <dgm:t>
        <a:bodyPr/>
        <a:lstStyle/>
        <a:p>
          <a:endParaRPr lang="en-US"/>
        </a:p>
      </dgm:t>
    </dgm:pt>
    <dgm:pt modelId="{261466A6-9B5C-4B5B-B028-64DD3FFD1CD9}" type="sibTrans" cxnId="{7775FD46-FFF4-445D-9D21-10DBD5696F45}">
      <dgm:prSet/>
      <dgm:spPr/>
      <dgm:t>
        <a:bodyPr/>
        <a:lstStyle/>
        <a:p>
          <a:endParaRPr lang="en-US"/>
        </a:p>
      </dgm:t>
    </dgm:pt>
    <dgm:pt modelId="{E4A5A976-616D-4F2E-B59F-8B5E1B859B2C}">
      <dgm:prSet/>
      <dgm:spPr/>
      <dgm:t>
        <a:bodyPr/>
        <a:lstStyle/>
        <a:p>
          <a:r>
            <a:rPr lang="en-IN"/>
            <a:t>Classifier gui</a:t>
          </a:r>
          <a:endParaRPr lang="en-US"/>
        </a:p>
      </dgm:t>
    </dgm:pt>
    <dgm:pt modelId="{E75DB547-EE4D-4B30-B545-AD80FE10430C}" type="parTrans" cxnId="{CCFF6965-394D-42E0-9D44-79CC45748FDA}">
      <dgm:prSet/>
      <dgm:spPr/>
      <dgm:t>
        <a:bodyPr/>
        <a:lstStyle/>
        <a:p>
          <a:endParaRPr lang="en-US"/>
        </a:p>
      </dgm:t>
    </dgm:pt>
    <dgm:pt modelId="{1AB503FF-547E-4BDF-860F-D78E79067A85}" type="sibTrans" cxnId="{CCFF6965-394D-42E0-9D44-79CC45748FDA}">
      <dgm:prSet/>
      <dgm:spPr/>
      <dgm:t>
        <a:bodyPr/>
        <a:lstStyle/>
        <a:p>
          <a:endParaRPr lang="en-US"/>
        </a:p>
      </dgm:t>
    </dgm:pt>
    <dgm:pt modelId="{63B37F2E-3FCE-474C-BECF-9F94D128C10F}" type="pres">
      <dgm:prSet presAssocID="{3258B596-DE0C-45E8-BB73-FD7166C476B0}" presName="linear" presStyleCnt="0">
        <dgm:presLayoutVars>
          <dgm:animLvl val="lvl"/>
          <dgm:resizeHandles val="exact"/>
        </dgm:presLayoutVars>
      </dgm:prSet>
      <dgm:spPr/>
    </dgm:pt>
    <dgm:pt modelId="{C7FDE729-EFA7-458A-AE66-7D3514EC5DEE}" type="pres">
      <dgm:prSet presAssocID="{0B499A0E-FBE5-4094-819E-9B0CB61F775E}" presName="parentText" presStyleLbl="node1" presStyleIdx="0" presStyleCnt="6">
        <dgm:presLayoutVars>
          <dgm:chMax val="0"/>
          <dgm:bulletEnabled val="1"/>
        </dgm:presLayoutVars>
      </dgm:prSet>
      <dgm:spPr/>
    </dgm:pt>
    <dgm:pt modelId="{EF3EE1F2-61A7-4872-BAF6-4C423F1ECC9A}" type="pres">
      <dgm:prSet presAssocID="{9F09EE46-30E7-4037-81A3-7D6063ECA957}" presName="spacer" presStyleCnt="0"/>
      <dgm:spPr/>
    </dgm:pt>
    <dgm:pt modelId="{4F1899D2-F87C-4206-8666-7464DA9A7031}" type="pres">
      <dgm:prSet presAssocID="{FF66BE4F-DECC-4183-BB8F-F5EEE8AA3F68}" presName="parentText" presStyleLbl="node1" presStyleIdx="1" presStyleCnt="6">
        <dgm:presLayoutVars>
          <dgm:chMax val="0"/>
          <dgm:bulletEnabled val="1"/>
        </dgm:presLayoutVars>
      </dgm:prSet>
      <dgm:spPr/>
    </dgm:pt>
    <dgm:pt modelId="{471B8C05-161A-4AB7-861E-FC5E05DFE897}" type="pres">
      <dgm:prSet presAssocID="{7F4468E3-FDEE-402E-9D6C-BE58B2117A22}" presName="spacer" presStyleCnt="0"/>
      <dgm:spPr/>
    </dgm:pt>
    <dgm:pt modelId="{9F8014D9-F64A-4F66-AA38-07FA06CE362C}" type="pres">
      <dgm:prSet presAssocID="{8360D270-D477-4346-A9AE-71C92FED4D87}" presName="parentText" presStyleLbl="node1" presStyleIdx="2" presStyleCnt="6">
        <dgm:presLayoutVars>
          <dgm:chMax val="0"/>
          <dgm:bulletEnabled val="1"/>
        </dgm:presLayoutVars>
      </dgm:prSet>
      <dgm:spPr/>
    </dgm:pt>
    <dgm:pt modelId="{7356CD79-0045-468D-BCAC-93B23F987971}" type="pres">
      <dgm:prSet presAssocID="{B8D9EE69-BD60-48BA-8B13-DBFD79E1D838}" presName="spacer" presStyleCnt="0"/>
      <dgm:spPr/>
    </dgm:pt>
    <dgm:pt modelId="{6A1B08D7-8015-4364-AEEC-CC3884DA35EE}" type="pres">
      <dgm:prSet presAssocID="{D66F8AAB-9E6F-4674-B2D9-736C7275B210}" presName="parentText" presStyleLbl="node1" presStyleIdx="3" presStyleCnt="6">
        <dgm:presLayoutVars>
          <dgm:chMax val="0"/>
          <dgm:bulletEnabled val="1"/>
        </dgm:presLayoutVars>
      </dgm:prSet>
      <dgm:spPr/>
    </dgm:pt>
    <dgm:pt modelId="{D56B52A5-B99A-4210-8162-CFA1915D497A}" type="pres">
      <dgm:prSet presAssocID="{2D152C23-155D-4BC8-A66C-464890000252}" presName="spacer" presStyleCnt="0"/>
      <dgm:spPr/>
    </dgm:pt>
    <dgm:pt modelId="{6C9F8E83-CE1A-41CC-9153-8A52EA694245}" type="pres">
      <dgm:prSet presAssocID="{7CD236F1-B612-40DA-B404-0C29B3E55BE9}" presName="parentText" presStyleLbl="node1" presStyleIdx="4" presStyleCnt="6">
        <dgm:presLayoutVars>
          <dgm:chMax val="0"/>
          <dgm:bulletEnabled val="1"/>
        </dgm:presLayoutVars>
      </dgm:prSet>
      <dgm:spPr/>
    </dgm:pt>
    <dgm:pt modelId="{BC818B98-A9EA-43AF-8C5B-6787446B5700}" type="pres">
      <dgm:prSet presAssocID="{261466A6-9B5C-4B5B-B028-64DD3FFD1CD9}" presName="spacer" presStyleCnt="0"/>
      <dgm:spPr/>
    </dgm:pt>
    <dgm:pt modelId="{3C12348F-5E58-49B2-BB18-AAB0900D7345}" type="pres">
      <dgm:prSet presAssocID="{E4A5A976-616D-4F2E-B59F-8B5E1B859B2C}" presName="parentText" presStyleLbl="node1" presStyleIdx="5" presStyleCnt="6">
        <dgm:presLayoutVars>
          <dgm:chMax val="0"/>
          <dgm:bulletEnabled val="1"/>
        </dgm:presLayoutVars>
      </dgm:prSet>
      <dgm:spPr/>
    </dgm:pt>
  </dgm:ptLst>
  <dgm:cxnLst>
    <dgm:cxn modelId="{14F9CC28-7668-40E9-B364-50D19F1A0647}" srcId="{3258B596-DE0C-45E8-BB73-FD7166C476B0}" destId="{0B499A0E-FBE5-4094-819E-9B0CB61F775E}" srcOrd="0" destOrd="0" parTransId="{E06A1D05-37AE-4332-8B89-DD4AA6339067}" sibTransId="{9F09EE46-30E7-4037-81A3-7D6063ECA957}"/>
    <dgm:cxn modelId="{DF581B65-FB49-407F-AC8E-31816E25340B}" type="presOf" srcId="{3258B596-DE0C-45E8-BB73-FD7166C476B0}" destId="{63B37F2E-3FCE-474C-BECF-9F94D128C10F}" srcOrd="0" destOrd="0" presId="urn:microsoft.com/office/officeart/2005/8/layout/vList2"/>
    <dgm:cxn modelId="{CCFF6965-394D-42E0-9D44-79CC45748FDA}" srcId="{3258B596-DE0C-45E8-BB73-FD7166C476B0}" destId="{E4A5A976-616D-4F2E-B59F-8B5E1B859B2C}" srcOrd="5" destOrd="0" parTransId="{E75DB547-EE4D-4B30-B545-AD80FE10430C}" sibTransId="{1AB503FF-547E-4BDF-860F-D78E79067A85}"/>
    <dgm:cxn modelId="{7775FD46-FFF4-445D-9D21-10DBD5696F45}" srcId="{3258B596-DE0C-45E8-BB73-FD7166C476B0}" destId="{7CD236F1-B612-40DA-B404-0C29B3E55BE9}" srcOrd="4" destOrd="0" parTransId="{09D34175-24FD-4DD3-9EF2-19D82347D6AA}" sibTransId="{261466A6-9B5C-4B5B-B028-64DD3FFD1CD9}"/>
    <dgm:cxn modelId="{53A1B978-0A08-4F28-B2CC-6799F953BF68}" srcId="{3258B596-DE0C-45E8-BB73-FD7166C476B0}" destId="{FF66BE4F-DECC-4183-BB8F-F5EEE8AA3F68}" srcOrd="1" destOrd="0" parTransId="{B1E0936B-92F9-45E2-B7F7-E3F2D339A4BD}" sibTransId="{7F4468E3-FDEE-402E-9D6C-BE58B2117A22}"/>
    <dgm:cxn modelId="{4A912680-A593-459E-8D73-7FA032B52041}" type="presOf" srcId="{8360D270-D477-4346-A9AE-71C92FED4D87}" destId="{9F8014D9-F64A-4F66-AA38-07FA06CE362C}" srcOrd="0" destOrd="0" presId="urn:microsoft.com/office/officeart/2005/8/layout/vList2"/>
    <dgm:cxn modelId="{91ACE88B-5105-42E7-BCCE-5E8753B55E26}" srcId="{3258B596-DE0C-45E8-BB73-FD7166C476B0}" destId="{D66F8AAB-9E6F-4674-B2D9-736C7275B210}" srcOrd="3" destOrd="0" parTransId="{FA7433E3-09B4-4FE6-86CE-AA2F8DFF4D2C}" sibTransId="{2D152C23-155D-4BC8-A66C-464890000252}"/>
    <dgm:cxn modelId="{B14E3A8D-BD38-46EA-B76D-35FB71AE44DA}" type="presOf" srcId="{7CD236F1-B612-40DA-B404-0C29B3E55BE9}" destId="{6C9F8E83-CE1A-41CC-9153-8A52EA694245}" srcOrd="0" destOrd="0" presId="urn:microsoft.com/office/officeart/2005/8/layout/vList2"/>
    <dgm:cxn modelId="{E90689B3-F9E3-43E5-A1C7-50CC6A426F12}" type="presOf" srcId="{E4A5A976-616D-4F2E-B59F-8B5E1B859B2C}" destId="{3C12348F-5E58-49B2-BB18-AAB0900D7345}" srcOrd="0" destOrd="0" presId="urn:microsoft.com/office/officeart/2005/8/layout/vList2"/>
    <dgm:cxn modelId="{723606B5-3904-4E69-B7EB-D1BFF19C6C0D}" type="presOf" srcId="{D66F8AAB-9E6F-4674-B2D9-736C7275B210}" destId="{6A1B08D7-8015-4364-AEEC-CC3884DA35EE}" srcOrd="0" destOrd="0" presId="urn:microsoft.com/office/officeart/2005/8/layout/vList2"/>
    <dgm:cxn modelId="{25D66CC1-707E-4DD8-89CA-17C42B7B222B}" type="presOf" srcId="{FF66BE4F-DECC-4183-BB8F-F5EEE8AA3F68}" destId="{4F1899D2-F87C-4206-8666-7464DA9A7031}" srcOrd="0" destOrd="0" presId="urn:microsoft.com/office/officeart/2005/8/layout/vList2"/>
    <dgm:cxn modelId="{E2D7CDD9-934E-4ED0-9F2D-D4DDB0133BBE}" type="presOf" srcId="{0B499A0E-FBE5-4094-819E-9B0CB61F775E}" destId="{C7FDE729-EFA7-458A-AE66-7D3514EC5DEE}" srcOrd="0" destOrd="0" presId="urn:microsoft.com/office/officeart/2005/8/layout/vList2"/>
    <dgm:cxn modelId="{BD8338EB-B3BC-4FAF-A9C4-6359B130A94C}" srcId="{3258B596-DE0C-45E8-BB73-FD7166C476B0}" destId="{8360D270-D477-4346-A9AE-71C92FED4D87}" srcOrd="2" destOrd="0" parTransId="{7CB0EDA4-8F7B-4FE2-AC61-4819D0E4FE4F}" sibTransId="{B8D9EE69-BD60-48BA-8B13-DBFD79E1D838}"/>
    <dgm:cxn modelId="{C76BB558-EF32-412F-AE47-56A2AD5A9F38}" type="presParOf" srcId="{63B37F2E-3FCE-474C-BECF-9F94D128C10F}" destId="{C7FDE729-EFA7-458A-AE66-7D3514EC5DEE}" srcOrd="0" destOrd="0" presId="urn:microsoft.com/office/officeart/2005/8/layout/vList2"/>
    <dgm:cxn modelId="{58298C49-A6D2-4475-B00C-C40890DB9D4D}" type="presParOf" srcId="{63B37F2E-3FCE-474C-BECF-9F94D128C10F}" destId="{EF3EE1F2-61A7-4872-BAF6-4C423F1ECC9A}" srcOrd="1" destOrd="0" presId="urn:microsoft.com/office/officeart/2005/8/layout/vList2"/>
    <dgm:cxn modelId="{70700505-C8E1-4CF4-86AF-29C2BCBE6A7B}" type="presParOf" srcId="{63B37F2E-3FCE-474C-BECF-9F94D128C10F}" destId="{4F1899D2-F87C-4206-8666-7464DA9A7031}" srcOrd="2" destOrd="0" presId="urn:microsoft.com/office/officeart/2005/8/layout/vList2"/>
    <dgm:cxn modelId="{8B15281B-DB78-4CAC-942D-F2A9EFB87927}" type="presParOf" srcId="{63B37F2E-3FCE-474C-BECF-9F94D128C10F}" destId="{471B8C05-161A-4AB7-861E-FC5E05DFE897}" srcOrd="3" destOrd="0" presId="urn:microsoft.com/office/officeart/2005/8/layout/vList2"/>
    <dgm:cxn modelId="{93ECECE7-19D6-45B2-BB7D-D4916F1C0410}" type="presParOf" srcId="{63B37F2E-3FCE-474C-BECF-9F94D128C10F}" destId="{9F8014D9-F64A-4F66-AA38-07FA06CE362C}" srcOrd="4" destOrd="0" presId="urn:microsoft.com/office/officeart/2005/8/layout/vList2"/>
    <dgm:cxn modelId="{B84F2968-5803-46A2-82B6-7A064FCB9F64}" type="presParOf" srcId="{63B37F2E-3FCE-474C-BECF-9F94D128C10F}" destId="{7356CD79-0045-468D-BCAC-93B23F987971}" srcOrd="5" destOrd="0" presId="urn:microsoft.com/office/officeart/2005/8/layout/vList2"/>
    <dgm:cxn modelId="{5620684D-3A3B-46C8-B670-16CBDFC8A0BE}" type="presParOf" srcId="{63B37F2E-3FCE-474C-BECF-9F94D128C10F}" destId="{6A1B08D7-8015-4364-AEEC-CC3884DA35EE}" srcOrd="6" destOrd="0" presId="urn:microsoft.com/office/officeart/2005/8/layout/vList2"/>
    <dgm:cxn modelId="{8065E1EE-DFCC-4890-91E6-C7F3B1DB9289}" type="presParOf" srcId="{63B37F2E-3FCE-474C-BECF-9F94D128C10F}" destId="{D56B52A5-B99A-4210-8162-CFA1915D497A}" srcOrd="7" destOrd="0" presId="urn:microsoft.com/office/officeart/2005/8/layout/vList2"/>
    <dgm:cxn modelId="{1BA0BF7D-2216-4E68-B131-7F8CD0423C20}" type="presParOf" srcId="{63B37F2E-3FCE-474C-BECF-9F94D128C10F}" destId="{6C9F8E83-CE1A-41CC-9153-8A52EA694245}" srcOrd="8" destOrd="0" presId="urn:microsoft.com/office/officeart/2005/8/layout/vList2"/>
    <dgm:cxn modelId="{17A72E2F-B655-4232-AAC6-020E759DFD05}" type="presParOf" srcId="{63B37F2E-3FCE-474C-BECF-9F94D128C10F}" destId="{BC818B98-A9EA-43AF-8C5B-6787446B5700}" srcOrd="9" destOrd="0" presId="urn:microsoft.com/office/officeart/2005/8/layout/vList2"/>
    <dgm:cxn modelId="{E4D21E16-02AD-47C2-977E-50AD3FDDF0E7}" type="presParOf" srcId="{63B37F2E-3FCE-474C-BECF-9F94D128C10F}" destId="{3C12348F-5E58-49B2-BB18-AAB0900D73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3B217-706C-45A4-9326-B8E7219D4B62}">
      <dsp:nvSpPr>
        <dsp:cNvPr id="0" name=""/>
        <dsp:cNvSpPr/>
      </dsp:nvSpPr>
      <dsp:spPr>
        <a:xfrm>
          <a:off x="1066459" y="229"/>
          <a:ext cx="1087277" cy="108727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EE99C-561A-4F64-A90C-D3F795858118}">
      <dsp:nvSpPr>
        <dsp:cNvPr id="0" name=""/>
        <dsp:cNvSpPr/>
      </dsp:nvSpPr>
      <dsp:spPr>
        <a:xfrm>
          <a:off x="1298174" y="231944"/>
          <a:ext cx="623847" cy="623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F21133-D81E-49C3-8847-49292FC411B7}">
      <dsp:nvSpPr>
        <dsp:cNvPr id="0" name=""/>
        <dsp:cNvSpPr/>
      </dsp:nvSpPr>
      <dsp:spPr>
        <a:xfrm>
          <a:off x="718887" y="1426166"/>
          <a:ext cx="1782421" cy="194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Single-Board computer which has I/O, memory and micro - processing all built on a single circuit.</a:t>
          </a:r>
        </a:p>
      </dsp:txBody>
      <dsp:txXfrm>
        <a:off x="718887" y="1426166"/>
        <a:ext cx="1782421" cy="1949523"/>
      </dsp:txXfrm>
    </dsp:sp>
    <dsp:sp modelId="{4E12E45B-2F8E-4FBE-B687-AAFB2F59C78B}">
      <dsp:nvSpPr>
        <dsp:cNvPr id="0" name=""/>
        <dsp:cNvSpPr/>
      </dsp:nvSpPr>
      <dsp:spPr>
        <a:xfrm>
          <a:off x="3160805" y="229"/>
          <a:ext cx="1087277" cy="1087277"/>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D4D22-D295-4529-A904-866B73C7C300}">
      <dsp:nvSpPr>
        <dsp:cNvPr id="0" name=""/>
        <dsp:cNvSpPr/>
      </dsp:nvSpPr>
      <dsp:spPr>
        <a:xfrm>
          <a:off x="3392520" y="231944"/>
          <a:ext cx="623847" cy="623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1EA2CF-27BC-4A90-B185-D184E54BBD51}">
      <dsp:nvSpPr>
        <dsp:cNvPr id="0" name=""/>
        <dsp:cNvSpPr/>
      </dsp:nvSpPr>
      <dsp:spPr>
        <a:xfrm>
          <a:off x="2813233" y="1426166"/>
          <a:ext cx="1782421" cy="19495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Compute Stick or computer on a stick can be thought of as a screenless PC.</a:t>
          </a:r>
        </a:p>
      </dsp:txBody>
      <dsp:txXfrm>
        <a:off x="2813233" y="1426166"/>
        <a:ext cx="1782421" cy="19495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C458E-A6D0-4B8B-8877-5AF280010CD3}">
      <dsp:nvSpPr>
        <dsp:cNvPr id="0" name=""/>
        <dsp:cNvSpPr/>
      </dsp:nvSpPr>
      <dsp:spPr>
        <a:xfrm>
          <a:off x="657903" y="1390212"/>
          <a:ext cx="1818562" cy="1818562"/>
        </a:xfrm>
        <a:prstGeom prst="ellipse">
          <a:avLst/>
        </a:prstGeom>
        <a:solidFill>
          <a:schemeClr val="accent2">
            <a:hueOff val="0"/>
            <a:satOff val="0"/>
            <a:lumOff val="0"/>
            <a:alpha val="0"/>
          </a:schemeClr>
        </a:solidFill>
        <a:ln>
          <a:noFill/>
        </a:ln>
        <a:effectLst/>
      </dsp:spPr>
      <dsp:style>
        <a:lnRef idx="0">
          <a:scrgbClr r="0" g="0" b="0"/>
        </a:lnRef>
        <a:fillRef idx="1">
          <a:scrgbClr r="0" g="0" b="0"/>
        </a:fillRef>
        <a:effectRef idx="0">
          <a:scrgbClr r="0" g="0" b="0"/>
        </a:effectRef>
        <a:fontRef idx="minor"/>
      </dsp:style>
    </dsp:sp>
    <dsp:sp modelId="{EDCCFFD0-9F0B-4F8F-BC09-EEC7DF431A87}">
      <dsp:nvSpPr>
        <dsp:cNvPr id="0" name=""/>
        <dsp:cNvSpPr/>
      </dsp:nvSpPr>
      <dsp:spPr>
        <a:xfrm>
          <a:off x="983598" y="1777775"/>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89FC6A-96F8-4768-A5CA-1B95F5315EA2}">
      <dsp:nvSpPr>
        <dsp:cNvPr id="0" name=""/>
        <dsp:cNvSpPr/>
      </dsp:nvSpPr>
      <dsp:spPr>
        <a:xfrm>
          <a:off x="14692" y="3775213"/>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endParaRPr lang="en-US" sz="2200" kern="1200" dirty="0"/>
        </a:p>
      </dsp:txBody>
      <dsp:txXfrm>
        <a:off x="14692" y="3775213"/>
        <a:ext cx="2981250" cy="720000"/>
      </dsp:txXfrm>
    </dsp:sp>
    <dsp:sp modelId="{F6A95788-CBFB-4FF2-A269-C3C3A6BF828F}">
      <dsp:nvSpPr>
        <dsp:cNvPr id="0" name=""/>
        <dsp:cNvSpPr/>
      </dsp:nvSpPr>
      <dsp:spPr>
        <a:xfrm>
          <a:off x="4099005" y="1390212"/>
          <a:ext cx="1818562" cy="1818562"/>
        </a:xfrm>
        <a:prstGeom prst="ellipse">
          <a:avLst/>
        </a:prstGeom>
        <a:solidFill>
          <a:schemeClr val="accent3">
            <a:hueOff val="0"/>
            <a:satOff val="0"/>
            <a:lumOff val="0"/>
            <a:alpha val="0"/>
          </a:schemeClr>
        </a:solidFill>
        <a:ln>
          <a:noFill/>
        </a:ln>
        <a:effectLst/>
      </dsp:spPr>
      <dsp:style>
        <a:lnRef idx="0">
          <a:scrgbClr r="0" g="0" b="0"/>
        </a:lnRef>
        <a:fillRef idx="1">
          <a:scrgbClr r="0" g="0" b="0"/>
        </a:fillRef>
        <a:effectRef idx="0">
          <a:scrgbClr r="0" g="0" b="0"/>
        </a:effectRef>
        <a:fontRef idx="minor"/>
      </dsp:style>
    </dsp:sp>
    <dsp:sp modelId="{5C27E535-5000-4AC3-827E-AE5254E35EFC}">
      <dsp:nvSpPr>
        <dsp:cNvPr id="0" name=""/>
        <dsp:cNvSpPr/>
      </dsp:nvSpPr>
      <dsp:spPr>
        <a:xfrm>
          <a:off x="4486567" y="1777775"/>
          <a:ext cx="1043437" cy="1043437"/>
        </a:xfrm>
        <a:prstGeom prst="rect">
          <a:avLst/>
        </a:prstGeom>
        <a:blipFill dpi="0" rotWithShape="1">
          <a:blip xmlns:r="http://schemas.openxmlformats.org/officeDocument/2006/relationships" r:embed="rId3">
            <a:alphaModFix amt="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083D51-0936-4893-BDEA-2D197B7FE791}">
      <dsp:nvSpPr>
        <dsp:cNvPr id="0" name=""/>
        <dsp:cNvSpPr/>
      </dsp:nvSpPr>
      <dsp:spPr>
        <a:xfrm>
          <a:off x="1698383" y="3413261"/>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IN" sz="2200" kern="1200" dirty="0"/>
            <a:t>The network is trained using TensorFlow or Caffe.</a:t>
          </a:r>
          <a:endParaRPr lang="en-US" sz="2200" kern="1200" dirty="0"/>
        </a:p>
      </dsp:txBody>
      <dsp:txXfrm>
        <a:off x="1698383" y="3413261"/>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DE729-EFA7-458A-AE66-7D3514EC5DEE}">
      <dsp:nvSpPr>
        <dsp:cNvPr id="0" name=""/>
        <dsp:cNvSpPr/>
      </dsp:nvSpPr>
      <dsp:spPr>
        <a:xfrm>
          <a:off x="0" y="13977"/>
          <a:ext cx="6513603" cy="887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Video face matcher</a:t>
          </a:r>
          <a:endParaRPr lang="en-US" sz="3700" kern="1200"/>
        </a:p>
      </dsp:txBody>
      <dsp:txXfrm>
        <a:off x="43321" y="57298"/>
        <a:ext cx="6426961" cy="800803"/>
      </dsp:txXfrm>
    </dsp:sp>
    <dsp:sp modelId="{4F1899D2-F87C-4206-8666-7464DA9A7031}">
      <dsp:nvSpPr>
        <dsp:cNvPr id="0" name=""/>
        <dsp:cNvSpPr/>
      </dsp:nvSpPr>
      <dsp:spPr>
        <a:xfrm>
          <a:off x="0" y="1007983"/>
          <a:ext cx="6513603" cy="887445"/>
        </a:xfrm>
        <a:prstGeom prst="round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Gender age lbp</a:t>
          </a:r>
          <a:endParaRPr lang="en-US" sz="3700" kern="1200"/>
        </a:p>
      </dsp:txBody>
      <dsp:txXfrm>
        <a:off x="43321" y="1051304"/>
        <a:ext cx="6426961" cy="800803"/>
      </dsp:txXfrm>
    </dsp:sp>
    <dsp:sp modelId="{9F8014D9-F64A-4F66-AA38-07FA06CE362C}">
      <dsp:nvSpPr>
        <dsp:cNvPr id="0" name=""/>
        <dsp:cNvSpPr/>
      </dsp:nvSpPr>
      <dsp:spPr>
        <a:xfrm>
          <a:off x="0" y="2001988"/>
          <a:ext cx="6513603" cy="887445"/>
        </a:xfrm>
        <a:prstGeom prst="round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Live image classifier</a:t>
          </a:r>
          <a:endParaRPr lang="en-US" sz="3700" kern="1200"/>
        </a:p>
      </dsp:txBody>
      <dsp:txXfrm>
        <a:off x="43321" y="2045309"/>
        <a:ext cx="6426961" cy="800803"/>
      </dsp:txXfrm>
    </dsp:sp>
    <dsp:sp modelId="{6A1B08D7-8015-4364-AEEC-CC3884DA35EE}">
      <dsp:nvSpPr>
        <dsp:cNvPr id="0" name=""/>
        <dsp:cNvSpPr/>
      </dsp:nvSpPr>
      <dsp:spPr>
        <a:xfrm>
          <a:off x="0" y="2995993"/>
          <a:ext cx="6513603" cy="887445"/>
        </a:xfrm>
        <a:prstGeom prst="round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Object detector</a:t>
          </a:r>
          <a:endParaRPr lang="en-US" sz="3700" kern="1200"/>
        </a:p>
      </dsp:txBody>
      <dsp:txXfrm>
        <a:off x="43321" y="3039314"/>
        <a:ext cx="6426961" cy="800803"/>
      </dsp:txXfrm>
    </dsp:sp>
    <dsp:sp modelId="{6C9F8E83-CE1A-41CC-9153-8A52EA694245}">
      <dsp:nvSpPr>
        <dsp:cNvPr id="0" name=""/>
        <dsp:cNvSpPr/>
      </dsp:nvSpPr>
      <dsp:spPr>
        <a:xfrm>
          <a:off x="0" y="3989998"/>
          <a:ext cx="6513603" cy="887445"/>
        </a:xfrm>
        <a:prstGeom prst="round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Rapid image classifier</a:t>
          </a:r>
          <a:endParaRPr lang="en-US" sz="3700" kern="1200"/>
        </a:p>
      </dsp:txBody>
      <dsp:txXfrm>
        <a:off x="43321" y="4033319"/>
        <a:ext cx="6426961" cy="800803"/>
      </dsp:txXfrm>
    </dsp:sp>
    <dsp:sp modelId="{3C12348F-5E58-49B2-BB18-AAB0900D7345}">
      <dsp:nvSpPr>
        <dsp:cNvPr id="0" name=""/>
        <dsp:cNvSpPr/>
      </dsp:nvSpPr>
      <dsp:spPr>
        <a:xfrm>
          <a:off x="0" y="4984003"/>
          <a:ext cx="6513603" cy="88744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kern="1200"/>
            <a:t>Classifier gui</a:t>
          </a:r>
          <a:endParaRPr lang="en-US" sz="3700" kern="1200"/>
        </a:p>
      </dsp:txBody>
      <dsp:txXfrm>
        <a:off x="43321" y="5027324"/>
        <a:ext cx="6426961" cy="80080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AB07F-5EC8-4741-A688-A2017CD25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81A03C-E32B-4E21-A7AF-B2D5B4B030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BFE272B-D203-42F3-964F-2E4D35256493}"/>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CA2C413A-5AA2-4FFD-93F5-7F84F7DD42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F0DFB1-5CB3-4753-A067-60B9CD04787C}"/>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106571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1209-7F4C-402A-8509-FDC9EEE6404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35AE26-1354-40EC-BCCA-EDE7C651467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0A6024-8E11-4F95-BB46-30F89799CF35}"/>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E5DE76D1-1B30-4640-97DC-AFA47F5F9B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AC6757-C291-4069-86A7-FC04CE149B83}"/>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211158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24D18A-B20A-4CB3-BB3B-ECE692BD21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F9DDD93-EAE8-4638-94F2-C5D7CFE785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F196B2-3399-4230-A2FD-A2FBBB053875}"/>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827B2849-7249-4C14-923D-29150370A8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29AF3-80FF-417F-B2DF-3A45A1B6165B}"/>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2417075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BB61-54D6-488F-AEC6-981BC2368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990DA0-1FF7-4FCE-AE04-0B952165927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4957F2-4B07-405B-9EB2-7EAAAE60A7C7}"/>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95FC0EE1-247B-40FE-A550-CBAF9668D7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58E256-CCB5-473F-92E3-D3F71A6AD894}"/>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4103723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ED89-7779-4AB2-86E7-65C645283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BC3A4E-4AFB-47CA-AD4C-3157BF124C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09AE81-9015-4D3A-92E0-62C91A194B1A}"/>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F037D955-2318-4E56-A7D1-A1685F83C0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DC147-FE24-4B9B-AFFD-612ADC086F47}"/>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252865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00B19-05FE-42A5-B69B-3E7D84C9EF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826190-03A2-41FD-A237-34DCD8DD294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0062022-7C11-4DEF-8923-33FCC6BFBAF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9A9C6D-5E40-4AE6-88D7-27CFB55724E7}"/>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6" name="Footer Placeholder 5">
            <a:extLst>
              <a:ext uri="{FF2B5EF4-FFF2-40B4-BE49-F238E27FC236}">
                <a16:creationId xmlns:a16="http://schemas.microsoft.com/office/drawing/2014/main" id="{4DA92F68-EE56-4D8A-819A-123DFF65CC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0D194F-797D-4CD1-B8FB-48D055C4276F}"/>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302681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C170-C9D7-4785-87BF-A85ACCD7CC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58344F-36D4-4DB5-B575-6DE784C72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BDF4FD-4B1E-48D4-B05B-75352F1EA6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11E635-988D-47C6-89B7-051B371F18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34901F-BBF7-4184-BC39-C5DBA5FE68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A60F6A-82AF-417E-A09F-526D7417DDC5}"/>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8" name="Footer Placeholder 7">
            <a:extLst>
              <a:ext uri="{FF2B5EF4-FFF2-40B4-BE49-F238E27FC236}">
                <a16:creationId xmlns:a16="http://schemas.microsoft.com/office/drawing/2014/main" id="{45E46912-4D27-4518-AB2F-4774EE18942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A4CF79-0BEA-46CA-B82D-705AC76F8530}"/>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314830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1100-E588-49BC-848B-FF225A54125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B9BBF3-038A-4ED5-A10C-7E4CC57928A8}"/>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4" name="Footer Placeholder 3">
            <a:extLst>
              <a:ext uri="{FF2B5EF4-FFF2-40B4-BE49-F238E27FC236}">
                <a16:creationId xmlns:a16="http://schemas.microsoft.com/office/drawing/2014/main" id="{56100A17-1D08-4F5D-BDFE-B572EAC855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03694A2-AA0C-4BD9-9A48-80E928612ED8}"/>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801708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5A0F4B-DFD5-4C1D-B5FB-B62A88734024}"/>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3" name="Footer Placeholder 2">
            <a:extLst>
              <a:ext uri="{FF2B5EF4-FFF2-40B4-BE49-F238E27FC236}">
                <a16:creationId xmlns:a16="http://schemas.microsoft.com/office/drawing/2014/main" id="{B1E7CA74-7BA3-4D56-A05F-12446AE2008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8B44683-B344-4BE9-8A07-C5E0944DC813}"/>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2210065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3135-5094-4239-A93F-AF28BF971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80B86E-24D4-4FEE-8916-9350490BAB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7F0CC2-A6EA-407C-9E90-FDFB827F5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16B1CB-DA90-4494-AC99-22A271F746A6}"/>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6" name="Footer Placeholder 5">
            <a:extLst>
              <a:ext uri="{FF2B5EF4-FFF2-40B4-BE49-F238E27FC236}">
                <a16:creationId xmlns:a16="http://schemas.microsoft.com/office/drawing/2014/main" id="{79160118-D58F-4EEF-BFD0-FE49D37242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F51B27-CDE9-4351-BC4A-46A3B2CE0E9B}"/>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2212303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2E71-ED98-4441-A220-D7B2047084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E1C218-4D02-491B-BD2A-8A7C33A73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C3AF4C-E16D-4A04-A0DF-85EE7FF0A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037750-4EA7-41D3-9942-85D7E9648241}"/>
              </a:ext>
            </a:extLst>
          </p:cNvPr>
          <p:cNvSpPr>
            <a:spLocks noGrp="1"/>
          </p:cNvSpPr>
          <p:nvPr>
            <p:ph type="dt" sz="half" idx="10"/>
          </p:nvPr>
        </p:nvSpPr>
        <p:spPr/>
        <p:txBody>
          <a:bodyPr/>
          <a:lstStyle/>
          <a:p>
            <a:fld id="{610EE2A2-0C9A-43F5-9799-30C195539551}" type="datetimeFigureOut">
              <a:rPr lang="en-IN" smtClean="0"/>
              <a:t>12-03-2019</a:t>
            </a:fld>
            <a:endParaRPr lang="en-IN"/>
          </a:p>
        </p:txBody>
      </p:sp>
      <p:sp>
        <p:nvSpPr>
          <p:cNvPr id="6" name="Footer Placeholder 5">
            <a:extLst>
              <a:ext uri="{FF2B5EF4-FFF2-40B4-BE49-F238E27FC236}">
                <a16:creationId xmlns:a16="http://schemas.microsoft.com/office/drawing/2014/main" id="{26928662-5D4B-419D-A981-268C1FF5B1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E922D8-9078-439E-BBFD-B034E85FDEE1}"/>
              </a:ext>
            </a:extLst>
          </p:cNvPr>
          <p:cNvSpPr>
            <a:spLocks noGrp="1"/>
          </p:cNvSpPr>
          <p:nvPr>
            <p:ph type="sldNum" sz="quarter" idx="12"/>
          </p:nvPr>
        </p:nvSpPr>
        <p:spPr/>
        <p:txBody>
          <a:bodyPr/>
          <a:lstStyle/>
          <a:p>
            <a:fld id="{11677DF5-51BF-4006-A7F8-09D0890D5FE0}" type="slidenum">
              <a:rPr lang="en-IN" smtClean="0"/>
              <a:t>‹#›</a:t>
            </a:fld>
            <a:endParaRPr lang="en-IN"/>
          </a:p>
        </p:txBody>
      </p:sp>
    </p:spTree>
    <p:extLst>
      <p:ext uri="{BB962C8B-B14F-4D97-AF65-F5344CB8AC3E}">
        <p14:creationId xmlns:p14="http://schemas.microsoft.com/office/powerpoint/2010/main" val="766183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1BFDD0-C42A-47C1-9734-1AEC20E42E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6DDDE9-C67F-422E-91E8-376AC1643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E6E3E2-9C74-47FB-8616-CC0421CCF7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0EE2A2-0C9A-43F5-9799-30C195539551}" type="datetimeFigureOut">
              <a:rPr lang="en-IN" smtClean="0"/>
              <a:t>12-03-2019</a:t>
            </a:fld>
            <a:endParaRPr lang="en-IN"/>
          </a:p>
        </p:txBody>
      </p:sp>
      <p:sp>
        <p:nvSpPr>
          <p:cNvPr id="5" name="Footer Placeholder 4">
            <a:extLst>
              <a:ext uri="{FF2B5EF4-FFF2-40B4-BE49-F238E27FC236}">
                <a16:creationId xmlns:a16="http://schemas.microsoft.com/office/drawing/2014/main" id="{762EAAE8-B2FA-4519-9D82-719A79D78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BDDB46A-F359-40CB-B103-77B200078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677DF5-51BF-4006-A7F8-09D0890D5FE0}" type="slidenum">
              <a:rPr lang="en-IN" smtClean="0"/>
              <a:t>‹#›</a:t>
            </a:fld>
            <a:endParaRPr lang="en-IN"/>
          </a:p>
        </p:txBody>
      </p:sp>
    </p:spTree>
    <p:extLst>
      <p:ext uri="{BB962C8B-B14F-4D97-AF65-F5344CB8AC3E}">
        <p14:creationId xmlns:p14="http://schemas.microsoft.com/office/powerpoint/2010/main" val="1150239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ovidius/ncappzoo/blob/master/apps/TODO"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Layout" Target="../diagrams/layout2.xml"/><Relationship Id="rId7" Type="http://schemas.openxmlformats.org/officeDocument/2006/relationships/image" Target="../media/image13.jp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hyperlink" Target="https://www.pyimagesearch.com/2018/02/12/getting-started-with-the-intel-movidius-neural-compute-stick/"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CA70FC-F0A1-491B-852B-7707BCEFEC2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9929"/>
          <a:stretch/>
        </p:blipFill>
        <p:spPr>
          <a:xfrm>
            <a:off x="20" y="1"/>
            <a:ext cx="12191980" cy="6857999"/>
          </a:xfrm>
          <a:prstGeom prst="rect">
            <a:avLst/>
          </a:prstGeom>
        </p:spPr>
      </p:pic>
      <p:sp>
        <p:nvSpPr>
          <p:cNvPr id="2" name="Title 1">
            <a:extLst>
              <a:ext uri="{FF2B5EF4-FFF2-40B4-BE49-F238E27FC236}">
                <a16:creationId xmlns:a16="http://schemas.microsoft.com/office/drawing/2014/main" id="{0A0BEB29-97E4-421B-909B-934D29A75327}"/>
              </a:ext>
            </a:extLst>
          </p:cNvPr>
          <p:cNvSpPr>
            <a:spLocks noGrp="1"/>
          </p:cNvSpPr>
          <p:nvPr>
            <p:ph type="ctrTitle"/>
          </p:nvPr>
        </p:nvSpPr>
        <p:spPr>
          <a:xfrm>
            <a:off x="1524000" y="1122362"/>
            <a:ext cx="9144000" cy="2900518"/>
          </a:xfrm>
        </p:spPr>
        <p:txBody>
          <a:bodyPr>
            <a:normAutofit/>
          </a:bodyPr>
          <a:lstStyle/>
          <a:p>
            <a:r>
              <a:rPr lang="en-IN">
                <a:solidFill>
                  <a:srgbClr val="FFFFFF"/>
                </a:solidFill>
              </a:rPr>
              <a:t>Disclaimer</a:t>
            </a:r>
          </a:p>
        </p:txBody>
      </p:sp>
      <p:sp>
        <p:nvSpPr>
          <p:cNvPr id="3" name="Subtitle 2">
            <a:extLst>
              <a:ext uri="{FF2B5EF4-FFF2-40B4-BE49-F238E27FC236}">
                <a16:creationId xmlns:a16="http://schemas.microsoft.com/office/drawing/2014/main" id="{22BF87E6-D182-4AA9-860E-FE52D0AC5673}"/>
              </a:ext>
            </a:extLst>
          </p:cNvPr>
          <p:cNvSpPr>
            <a:spLocks noGrp="1"/>
          </p:cNvSpPr>
          <p:nvPr>
            <p:ph type="subTitle" idx="1"/>
          </p:nvPr>
        </p:nvSpPr>
        <p:spPr>
          <a:xfrm>
            <a:off x="1524000" y="4159404"/>
            <a:ext cx="9144000" cy="1098395"/>
          </a:xfrm>
        </p:spPr>
        <p:txBody>
          <a:bodyPr>
            <a:normAutofit/>
          </a:bodyPr>
          <a:lstStyle/>
          <a:p>
            <a:r>
              <a:rPr lang="en-IN">
                <a:solidFill>
                  <a:srgbClr val="FFFFFF"/>
                </a:solidFill>
              </a:rPr>
              <a:t>In this project we explored and played with the pre built and pre trained models of Intel Movidius Neural Compute Stick using the repository – NCappZoo.</a:t>
            </a:r>
          </a:p>
        </p:txBody>
      </p:sp>
    </p:spTree>
    <p:extLst>
      <p:ext uri="{BB962C8B-B14F-4D97-AF65-F5344CB8AC3E}">
        <p14:creationId xmlns:p14="http://schemas.microsoft.com/office/powerpoint/2010/main" val="2070087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966FB-A7AE-4B6F-80F6-F3546B9694F2}"/>
              </a:ext>
            </a:extLst>
          </p:cNvPr>
          <p:cNvSpPr>
            <a:spLocks noGrp="1"/>
          </p:cNvSpPr>
          <p:nvPr>
            <p:ph type="title"/>
          </p:nvPr>
        </p:nvSpPr>
        <p:spPr>
          <a:xfrm>
            <a:off x="838200" y="365125"/>
            <a:ext cx="10515600" cy="2225675"/>
          </a:xfrm>
        </p:spPr>
        <p:txBody>
          <a:bodyPr>
            <a:normAutofit/>
          </a:bodyPr>
          <a:lstStyle/>
          <a:p>
            <a:pPr algn="ctr"/>
            <a:r>
              <a:rPr lang="en-IN" dirty="0"/>
              <a:t>What is </a:t>
            </a:r>
            <a:r>
              <a:rPr lang="en-IN" dirty="0" err="1"/>
              <a:t>NCAppZoo</a:t>
            </a:r>
            <a:r>
              <a:rPr lang="en-IN" dirty="0"/>
              <a:t>?</a:t>
            </a:r>
            <a:br>
              <a:rPr lang="en-IN" dirty="0"/>
            </a:br>
            <a:r>
              <a:rPr lang="en-IN" dirty="0"/>
              <a:t>(Neural Compute Application Zoo)</a:t>
            </a:r>
          </a:p>
        </p:txBody>
      </p:sp>
      <p:sp>
        <p:nvSpPr>
          <p:cNvPr id="3" name="Content Placeholder 2">
            <a:extLst>
              <a:ext uri="{FF2B5EF4-FFF2-40B4-BE49-F238E27FC236}">
                <a16:creationId xmlns:a16="http://schemas.microsoft.com/office/drawing/2014/main" id="{52C9FDF3-7627-402C-9A67-979E9EA61C7A}"/>
              </a:ext>
            </a:extLst>
          </p:cNvPr>
          <p:cNvSpPr>
            <a:spLocks noGrp="1"/>
          </p:cNvSpPr>
          <p:nvPr>
            <p:ph idx="1"/>
          </p:nvPr>
        </p:nvSpPr>
        <p:spPr>
          <a:xfrm>
            <a:off x="883023" y="2840878"/>
            <a:ext cx="10515600" cy="4351338"/>
          </a:xfrm>
        </p:spPr>
        <p:txBody>
          <a:bodyPr/>
          <a:lstStyle/>
          <a:p>
            <a:r>
              <a:rPr lang="en-US" dirty="0"/>
              <a:t>NCAppZoo is a repository of examples that demonstrates how the NCSDK and Movidius stick can be used to train and process neural network graphs more efficiently than typical CPUs.</a:t>
            </a:r>
          </a:p>
          <a:p>
            <a:r>
              <a:rPr lang="en-US" dirty="0"/>
              <a:t>This finally allows us to run some examples and get various outputs according the information stored in it’s database.</a:t>
            </a:r>
            <a:endParaRPr lang="en-IN" dirty="0"/>
          </a:p>
        </p:txBody>
      </p:sp>
    </p:spTree>
    <p:extLst>
      <p:ext uri="{BB962C8B-B14F-4D97-AF65-F5344CB8AC3E}">
        <p14:creationId xmlns:p14="http://schemas.microsoft.com/office/powerpoint/2010/main" val="746764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08676"/>
            <a:ext cx="12192000" cy="3049325"/>
            <a:chOff x="0" y="3808676"/>
            <a:chExt cx="12192000" cy="3049325"/>
          </a:xfrm>
        </p:grpSpPr>
        <p:pic>
          <p:nvPicPr>
            <p:cNvPr id="10" name="Picture 9">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1" name="Oval 10">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94E6E4E2-92D9-4520-A4BE-95656688DE9B}"/>
              </a:ext>
            </a:extLst>
          </p:cNvPr>
          <p:cNvSpPr txBox="1"/>
          <p:nvPr/>
        </p:nvSpPr>
        <p:spPr>
          <a:xfrm>
            <a:off x="1179226" y="872046"/>
            <a:ext cx="9833548" cy="294557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dirty="0">
                <a:solidFill>
                  <a:srgbClr val="FFFFFF"/>
                </a:solidFill>
              </a:rPr>
              <a:t>Image Classification Applications:</a:t>
            </a:r>
          </a:p>
          <a:p>
            <a:pPr>
              <a:lnSpc>
                <a:spcPct val="90000"/>
              </a:lnSpc>
              <a:spcAft>
                <a:spcPts val="600"/>
              </a:spcAft>
            </a:pPr>
            <a:r>
              <a:rPr lang="en-US" sz="2400" dirty="0">
                <a:solidFill>
                  <a:srgbClr val="FFFFFF"/>
                </a:solidFill>
              </a:rPr>
              <a:t>Image classification applications typically use one of the image classification networks in the repository to classify an image as to it's likeliness to be in each of the classes on which a network was trained. </a:t>
            </a:r>
          </a:p>
        </p:txBody>
      </p:sp>
    </p:spTree>
    <p:extLst>
      <p:ext uri="{BB962C8B-B14F-4D97-AF65-F5344CB8AC3E}">
        <p14:creationId xmlns:p14="http://schemas.microsoft.com/office/powerpoint/2010/main" val="21706742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AD2A3-C8C1-4A56-BC98-C32858A401FD}"/>
              </a:ext>
            </a:extLst>
          </p:cNvPr>
          <p:cNvPicPr>
            <a:picLocks noChangeAspect="1"/>
          </p:cNvPicPr>
          <p:nvPr/>
        </p:nvPicPr>
        <p:blipFill>
          <a:blip r:embed="rId2"/>
          <a:stretch>
            <a:fillRect/>
          </a:stretch>
        </p:blipFill>
        <p:spPr>
          <a:xfrm>
            <a:off x="1044531" y="527901"/>
            <a:ext cx="10102938" cy="6042582"/>
          </a:xfrm>
          <a:prstGeom prst="rect">
            <a:avLst/>
          </a:prstGeom>
        </p:spPr>
      </p:pic>
    </p:spTree>
    <p:extLst>
      <p:ext uri="{BB962C8B-B14F-4D97-AF65-F5344CB8AC3E}">
        <p14:creationId xmlns:p14="http://schemas.microsoft.com/office/powerpoint/2010/main" val="922155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3CA59-C469-45D4-80E0-19AFD8815044}"/>
              </a:ext>
            </a:extLst>
          </p:cNvPr>
          <p:cNvPicPr>
            <a:picLocks noChangeAspect="1"/>
          </p:cNvPicPr>
          <p:nvPr/>
        </p:nvPicPr>
        <p:blipFill>
          <a:blip r:embed="rId2"/>
          <a:stretch>
            <a:fillRect/>
          </a:stretch>
        </p:blipFill>
        <p:spPr>
          <a:xfrm>
            <a:off x="709996" y="428920"/>
            <a:ext cx="10772007" cy="6202837"/>
          </a:xfrm>
          <a:prstGeom prst="rect">
            <a:avLst/>
          </a:prstGeom>
        </p:spPr>
      </p:pic>
    </p:spTree>
    <p:extLst>
      <p:ext uri="{BB962C8B-B14F-4D97-AF65-F5344CB8AC3E}">
        <p14:creationId xmlns:p14="http://schemas.microsoft.com/office/powerpoint/2010/main" val="1869175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F3485-20EB-4A51-9DC3-F90CD25A14FB}"/>
              </a:ext>
            </a:extLst>
          </p:cNvPr>
          <p:cNvPicPr>
            <a:picLocks noChangeAspect="1"/>
          </p:cNvPicPr>
          <p:nvPr/>
        </p:nvPicPr>
        <p:blipFill>
          <a:blip r:embed="rId2"/>
          <a:stretch>
            <a:fillRect/>
          </a:stretch>
        </p:blipFill>
        <p:spPr>
          <a:xfrm>
            <a:off x="889260" y="518474"/>
            <a:ext cx="10413480" cy="6099142"/>
          </a:xfrm>
          <a:prstGeom prst="rect">
            <a:avLst/>
          </a:prstGeom>
        </p:spPr>
      </p:pic>
    </p:spTree>
    <p:extLst>
      <p:ext uri="{BB962C8B-B14F-4D97-AF65-F5344CB8AC3E}">
        <p14:creationId xmlns:p14="http://schemas.microsoft.com/office/powerpoint/2010/main" val="161402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2FEA8-0AFF-4DF1-B555-90A3CF046741}"/>
              </a:ext>
            </a:extLst>
          </p:cNvPr>
          <p:cNvPicPr>
            <a:picLocks noChangeAspect="1"/>
          </p:cNvPicPr>
          <p:nvPr/>
        </p:nvPicPr>
        <p:blipFill>
          <a:blip r:embed="rId2"/>
          <a:stretch>
            <a:fillRect/>
          </a:stretch>
        </p:blipFill>
        <p:spPr>
          <a:xfrm>
            <a:off x="1168924" y="898844"/>
            <a:ext cx="10180948" cy="5060312"/>
          </a:xfrm>
          <a:prstGeom prst="rect">
            <a:avLst/>
          </a:prstGeom>
        </p:spPr>
      </p:pic>
    </p:spTree>
    <p:extLst>
      <p:ext uri="{BB962C8B-B14F-4D97-AF65-F5344CB8AC3E}">
        <p14:creationId xmlns:p14="http://schemas.microsoft.com/office/powerpoint/2010/main" val="4925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08676"/>
            <a:ext cx="12192000" cy="3049325"/>
            <a:chOff x="0" y="3808676"/>
            <a:chExt cx="12192000" cy="3049325"/>
          </a:xfrm>
        </p:grpSpPr>
        <p:pic>
          <p:nvPicPr>
            <p:cNvPr id="12" name="Picture 11">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3" name="Oval 12">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0125CB2-F8CD-4A36-89E1-76579C0CD371}"/>
              </a:ext>
            </a:extLst>
          </p:cNvPr>
          <p:cNvSpPr txBox="1"/>
          <p:nvPr/>
        </p:nvSpPr>
        <p:spPr>
          <a:xfrm>
            <a:off x="1179226" y="872046"/>
            <a:ext cx="9833548" cy="294557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dirty="0">
                <a:solidFill>
                  <a:srgbClr val="FFFFFF"/>
                </a:solidFill>
              </a:rPr>
              <a:t>Object Detection Applications:</a:t>
            </a:r>
          </a:p>
          <a:p>
            <a:pPr>
              <a:lnSpc>
                <a:spcPct val="90000"/>
              </a:lnSpc>
              <a:spcAft>
                <a:spcPts val="600"/>
              </a:spcAft>
            </a:pPr>
            <a:r>
              <a:rPr lang="en-US" sz="2400" dirty="0">
                <a:solidFill>
                  <a:srgbClr val="FFFFFF"/>
                </a:solidFill>
              </a:rPr>
              <a:t>Object detection applications make use of one of the </a:t>
            </a:r>
            <a:r>
              <a:rPr lang="en-US" sz="2400" dirty="0">
                <a:solidFill>
                  <a:schemeClr val="bg1">
                    <a:lumMod val="95000"/>
                    <a:lumOff val="5000"/>
                  </a:schemeClr>
                </a:solidFill>
                <a:hlinkClick r:id="rId3">
                  <a:extLst>
                    <a:ext uri="{A12FA001-AC4F-418D-AE19-62706E023703}">
                      <ahyp:hlinkClr xmlns:ahyp="http://schemas.microsoft.com/office/drawing/2018/hyperlinkcolor" val="tx"/>
                    </a:ext>
                  </a:extLst>
                </a:hlinkClick>
              </a:rPr>
              <a:t>object detection networks</a:t>
            </a:r>
            <a:r>
              <a:rPr lang="en-US" sz="2400" dirty="0">
                <a:solidFill>
                  <a:srgbClr val="FFFFFF"/>
                </a:solidFill>
              </a:rPr>
              <a:t> in the repository to detect objects within an image. The object detection networks typically determine where objects are within the image as well as what type of objects they are.</a:t>
            </a:r>
          </a:p>
          <a:p>
            <a:pPr indent="-228600">
              <a:lnSpc>
                <a:spcPct val="90000"/>
              </a:lnSpc>
              <a:spcAft>
                <a:spcPts val="600"/>
              </a:spcAft>
              <a:buFont typeface="Arial" panose="020B0604020202020204" pitchFamily="34" charset="0"/>
              <a:buChar char="•"/>
            </a:pPr>
            <a:endParaRPr lang="en-US" sz="2400" dirty="0">
              <a:solidFill>
                <a:srgbClr val="FFFFFF"/>
              </a:solidFill>
            </a:endParaRPr>
          </a:p>
        </p:txBody>
      </p:sp>
    </p:spTree>
    <p:extLst>
      <p:ext uri="{BB962C8B-B14F-4D97-AF65-F5344CB8AC3E}">
        <p14:creationId xmlns:p14="http://schemas.microsoft.com/office/powerpoint/2010/main" val="117035960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70BC79-FFD7-4A17-A72D-928CA15B2A3B}"/>
              </a:ext>
            </a:extLst>
          </p:cNvPr>
          <p:cNvPicPr>
            <a:picLocks noChangeAspect="1"/>
          </p:cNvPicPr>
          <p:nvPr/>
        </p:nvPicPr>
        <p:blipFill>
          <a:blip r:embed="rId2"/>
          <a:stretch>
            <a:fillRect/>
          </a:stretch>
        </p:blipFill>
        <p:spPr>
          <a:xfrm>
            <a:off x="970961" y="584462"/>
            <a:ext cx="10440185" cy="5821051"/>
          </a:xfrm>
          <a:prstGeom prst="rect">
            <a:avLst/>
          </a:prstGeom>
        </p:spPr>
      </p:pic>
    </p:spTree>
    <p:extLst>
      <p:ext uri="{BB962C8B-B14F-4D97-AF65-F5344CB8AC3E}">
        <p14:creationId xmlns:p14="http://schemas.microsoft.com/office/powerpoint/2010/main" val="3493478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A462EF-C22A-482B-8B7A-A5C1675E5DB6}"/>
              </a:ext>
            </a:extLst>
          </p:cNvPr>
          <p:cNvPicPr>
            <a:picLocks noChangeAspect="1"/>
          </p:cNvPicPr>
          <p:nvPr/>
        </p:nvPicPr>
        <p:blipFill>
          <a:blip r:embed="rId2"/>
          <a:stretch>
            <a:fillRect/>
          </a:stretch>
        </p:blipFill>
        <p:spPr>
          <a:xfrm>
            <a:off x="514782" y="768285"/>
            <a:ext cx="11162436" cy="5571242"/>
          </a:xfrm>
          <a:prstGeom prst="rect">
            <a:avLst/>
          </a:prstGeom>
        </p:spPr>
      </p:pic>
    </p:spTree>
    <p:extLst>
      <p:ext uri="{BB962C8B-B14F-4D97-AF65-F5344CB8AC3E}">
        <p14:creationId xmlns:p14="http://schemas.microsoft.com/office/powerpoint/2010/main" val="3063001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08676"/>
            <a:ext cx="12192000" cy="3049325"/>
            <a:chOff x="0" y="3808676"/>
            <a:chExt cx="12192000" cy="3049325"/>
          </a:xfrm>
        </p:grpSpPr>
        <p:pic>
          <p:nvPicPr>
            <p:cNvPr id="10" name="Picture 9">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1" name="Oval 10">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846342A-5F71-43EF-8830-FD7BB28D7459}"/>
              </a:ext>
            </a:extLst>
          </p:cNvPr>
          <p:cNvSpPr txBox="1"/>
          <p:nvPr/>
        </p:nvSpPr>
        <p:spPr>
          <a:xfrm>
            <a:off x="1179226" y="872046"/>
            <a:ext cx="9833548" cy="294557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b="1" dirty="0" err="1">
                <a:solidFill>
                  <a:srgbClr val="FFFFFF"/>
                </a:solidFill>
              </a:rPr>
              <a:t>Misc</a:t>
            </a:r>
            <a:r>
              <a:rPr lang="en-US" sz="2400" b="1" dirty="0">
                <a:solidFill>
                  <a:srgbClr val="FFFFFF"/>
                </a:solidFill>
              </a:rPr>
              <a:t> Applications:</a:t>
            </a:r>
          </a:p>
          <a:p>
            <a:pPr>
              <a:lnSpc>
                <a:spcPct val="90000"/>
              </a:lnSpc>
              <a:spcAft>
                <a:spcPts val="600"/>
              </a:spcAft>
            </a:pPr>
            <a:r>
              <a:rPr lang="en-US" sz="2400" dirty="0">
                <a:solidFill>
                  <a:srgbClr val="FFFFFF"/>
                </a:solidFill>
              </a:rPr>
              <a:t>Miscellaneous applications use the NCSDK in various ways that don't fit into any of the above categories but can still be interesting.</a:t>
            </a:r>
          </a:p>
          <a:p>
            <a:pPr indent="-228600">
              <a:lnSpc>
                <a:spcPct val="90000"/>
              </a:lnSpc>
              <a:spcAft>
                <a:spcPts val="600"/>
              </a:spcAft>
              <a:buFont typeface="Arial" panose="020B0604020202020204" pitchFamily="34" charset="0"/>
              <a:buChar char="•"/>
            </a:pPr>
            <a:endParaRPr lang="en-US" sz="2400" dirty="0">
              <a:solidFill>
                <a:srgbClr val="FFFFFF"/>
              </a:solidFill>
            </a:endParaRPr>
          </a:p>
        </p:txBody>
      </p:sp>
    </p:spTree>
    <p:extLst>
      <p:ext uri="{BB962C8B-B14F-4D97-AF65-F5344CB8AC3E}">
        <p14:creationId xmlns:p14="http://schemas.microsoft.com/office/powerpoint/2010/main" val="125350319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DD0698-F501-4A5F-8A11-3137F572B2DC}"/>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a:solidFill>
                  <a:schemeClr val="tx1"/>
                </a:solidFill>
                <a:latin typeface="+mj-lt"/>
                <a:ea typeface="+mj-ea"/>
                <a:cs typeface="+mj-cs"/>
              </a:rPr>
              <a:t>Intel Movidius Neural Compute Stick (NCS)</a:t>
            </a:r>
          </a:p>
        </p:txBody>
      </p:sp>
      <p:sp>
        <p:nvSpPr>
          <p:cNvPr id="18" name="Oval 17">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0CE9EC2-B247-4C32-90C5-BD81C77C2846}"/>
              </a:ext>
            </a:extLst>
          </p:cNvPr>
          <p:cNvSpPr txBox="1"/>
          <p:nvPr/>
        </p:nvSpPr>
        <p:spPr>
          <a:xfrm>
            <a:off x="7961265" y="4270642"/>
            <a:ext cx="3200398" cy="2246769"/>
          </a:xfrm>
          <a:prstGeom prst="rect">
            <a:avLst/>
          </a:prstGeom>
          <a:noFill/>
        </p:spPr>
        <p:txBody>
          <a:bodyPr wrap="square" rtlCol="0">
            <a:spAutoFit/>
          </a:bodyPr>
          <a:lstStyle/>
          <a:p>
            <a:r>
              <a:rPr lang="en-IN" sz="2800"/>
              <a:t>Project by:</a:t>
            </a:r>
          </a:p>
          <a:p>
            <a:r>
              <a:rPr lang="en-IN" sz="2800"/>
              <a:t>Rithwik Chhugani</a:t>
            </a:r>
          </a:p>
          <a:p>
            <a:r>
              <a:rPr lang="en-IN" sz="2800"/>
              <a:t>Gautam Sadarangani</a:t>
            </a:r>
          </a:p>
          <a:p>
            <a:r>
              <a:rPr lang="en-IN" sz="2800"/>
              <a:t>Daksh Khandelwal</a:t>
            </a:r>
          </a:p>
          <a:p>
            <a:r>
              <a:rPr lang="en-IN" sz="2800"/>
              <a:t>Pratiksha Sharma</a:t>
            </a:r>
            <a:endParaRPr lang="en-IN" sz="2800" dirty="0"/>
          </a:p>
        </p:txBody>
      </p:sp>
    </p:spTree>
    <p:extLst>
      <p:ext uri="{BB962C8B-B14F-4D97-AF65-F5344CB8AC3E}">
        <p14:creationId xmlns:p14="http://schemas.microsoft.com/office/powerpoint/2010/main" val="96494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667553-9F8E-4634-8AAA-D0A8F14C1079}"/>
              </a:ext>
            </a:extLst>
          </p:cNvPr>
          <p:cNvPicPr>
            <a:picLocks noGrp="1" noChangeAspect="1"/>
          </p:cNvPicPr>
          <p:nvPr>
            <p:ph idx="1"/>
          </p:nvPr>
        </p:nvPicPr>
        <p:blipFill>
          <a:blip r:embed="rId2"/>
          <a:stretch>
            <a:fillRect/>
          </a:stretch>
        </p:blipFill>
        <p:spPr>
          <a:xfrm>
            <a:off x="212104" y="518473"/>
            <a:ext cx="11689237" cy="6030848"/>
          </a:xfrm>
          <a:prstGeom prst="rect">
            <a:avLst/>
          </a:prstGeom>
        </p:spPr>
      </p:pic>
    </p:spTree>
    <p:extLst>
      <p:ext uri="{BB962C8B-B14F-4D97-AF65-F5344CB8AC3E}">
        <p14:creationId xmlns:p14="http://schemas.microsoft.com/office/powerpoint/2010/main" val="3460914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A1866-7C27-4088-9DD8-D5757E3183E7}"/>
              </a:ext>
            </a:extLst>
          </p:cNvPr>
          <p:cNvSpPr>
            <a:spLocks noGrp="1"/>
          </p:cNvSpPr>
          <p:nvPr>
            <p:ph type="title"/>
          </p:nvPr>
        </p:nvSpPr>
        <p:spPr>
          <a:xfrm>
            <a:off x="1136428" y="627564"/>
            <a:ext cx="7474172" cy="1325563"/>
          </a:xfrm>
        </p:spPr>
        <p:txBody>
          <a:bodyPr>
            <a:normAutofit/>
          </a:bodyPr>
          <a:lstStyle/>
          <a:p>
            <a:r>
              <a:rPr lang="en-IN" b="1" dirty="0"/>
              <a:t>Application of this device in real-world</a:t>
            </a:r>
            <a:endParaRPr lang="en-IN" b="1"/>
          </a:p>
        </p:txBody>
      </p:sp>
      <p:sp>
        <p:nvSpPr>
          <p:cNvPr id="3" name="Content Placeholder 2">
            <a:extLst>
              <a:ext uri="{FF2B5EF4-FFF2-40B4-BE49-F238E27FC236}">
                <a16:creationId xmlns:a16="http://schemas.microsoft.com/office/drawing/2014/main" id="{7C2FC879-AA87-4358-AD22-9447BB2CF229}"/>
              </a:ext>
            </a:extLst>
          </p:cNvPr>
          <p:cNvSpPr>
            <a:spLocks noGrp="1"/>
          </p:cNvSpPr>
          <p:nvPr>
            <p:ph idx="1"/>
          </p:nvPr>
        </p:nvSpPr>
        <p:spPr>
          <a:xfrm>
            <a:off x="1136429" y="2278173"/>
            <a:ext cx="6467867" cy="3450613"/>
          </a:xfrm>
        </p:spPr>
        <p:txBody>
          <a:bodyPr anchor="ctr">
            <a:normAutofit/>
          </a:bodyPr>
          <a:lstStyle/>
          <a:p>
            <a:endParaRPr lang="en-IN" sz="2400"/>
          </a:p>
          <a:p>
            <a:pPr marL="0" indent="0">
              <a:buNone/>
            </a:pPr>
            <a:r>
              <a:rPr lang="en-IN" sz="2400"/>
              <a:t>Considering a retail store, there are many things that skip human mind but may be essential when we think about boosting the sales of the store. A human maybe inefficient in keeping track of all the activities in the store and that is where we need such devices. </a:t>
            </a:r>
          </a:p>
          <a:p>
            <a:endParaRPr lang="en-IN" sz="240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ead with Gears">
            <a:extLst>
              <a:ext uri="{FF2B5EF4-FFF2-40B4-BE49-F238E27FC236}">
                <a16:creationId xmlns:a16="http://schemas.microsoft.com/office/drawing/2014/main" id="{1AAF4B91-BC5E-46DF-850A-2FBA011258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184860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BD3E7BC-2062-40E4-BB6C-024E2996DC6F}"/>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n-US" sz="2300">
                <a:solidFill>
                  <a:srgbClr val="FFFFFF"/>
                </a:solidFill>
              </a:rPr>
              <a:t>In a day there maybe, hundreds of people walking in and out of the store. Amongst them there are many who are frequent customers and like to buy some goods, making a database about such people we can render special discounts for them as they continue to have faith in the store and the staff. </a:t>
            </a:r>
            <a:br>
              <a:rPr lang="en-US" sz="2300">
                <a:solidFill>
                  <a:srgbClr val="FFFFFF"/>
                </a:solidFill>
              </a:rPr>
            </a:br>
            <a:endParaRPr lang="en-US" sz="2300">
              <a:solidFill>
                <a:srgbClr val="FFFFFF"/>
              </a:solidFill>
            </a:endParaRPr>
          </a:p>
        </p:txBody>
      </p:sp>
      <p:pic>
        <p:nvPicPr>
          <p:cNvPr id="6" name="Picture 5">
            <a:extLst>
              <a:ext uri="{FF2B5EF4-FFF2-40B4-BE49-F238E27FC236}">
                <a16:creationId xmlns:a16="http://schemas.microsoft.com/office/drawing/2014/main" id="{F4F4B5CA-8EBC-485B-A88C-533E0DEB71A2}"/>
              </a:ext>
            </a:extLst>
          </p:cNvPr>
          <p:cNvPicPr>
            <a:picLocks noChangeAspect="1"/>
          </p:cNvPicPr>
          <p:nvPr/>
        </p:nvPicPr>
        <p:blipFill rotWithShape="1">
          <a:blip r:embed="rId2">
            <a:extLst>
              <a:ext uri="{28A0092B-C50C-407E-A947-70E740481C1C}">
                <a14:useLocalDpi xmlns:a14="http://schemas.microsoft.com/office/drawing/2010/main" val="0"/>
              </a:ext>
            </a:extLst>
          </a:blip>
          <a:srcRect l="8548" r="2564"/>
          <a:stretch/>
        </p:blipFill>
        <p:spPr>
          <a:xfrm>
            <a:off x="5266055" y="1118871"/>
            <a:ext cx="6350267" cy="4398009"/>
          </a:xfrm>
          <a:prstGeom prst="rect">
            <a:avLst/>
          </a:prstGeom>
        </p:spPr>
      </p:pic>
    </p:spTree>
    <p:extLst>
      <p:ext uri="{BB962C8B-B14F-4D97-AF65-F5344CB8AC3E}">
        <p14:creationId xmlns:p14="http://schemas.microsoft.com/office/powerpoint/2010/main" val="2248375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6BA04-ECFF-4A07-A8E3-3C3E05D3FF68}"/>
              </a:ext>
            </a:extLst>
          </p:cNvPr>
          <p:cNvSpPr>
            <a:spLocks noGrp="1"/>
          </p:cNvSpPr>
          <p:nvPr>
            <p:ph type="title"/>
          </p:nvPr>
        </p:nvSpPr>
        <p:spPr>
          <a:xfrm>
            <a:off x="361904" y="1492059"/>
            <a:ext cx="5297279" cy="3260916"/>
          </a:xfrm>
        </p:spPr>
        <p:txBody>
          <a:bodyPr vert="horz" lIns="91440" tIns="45720" rIns="91440" bIns="45720" rtlCol="0" anchor="t">
            <a:noAutofit/>
          </a:bodyPr>
          <a:lstStyle/>
          <a:p>
            <a:pPr algn="ctr"/>
            <a:r>
              <a:rPr lang="en-US" sz="3200" kern="1200" dirty="0">
                <a:solidFill>
                  <a:schemeClr val="bg1"/>
                </a:solidFill>
                <a:latin typeface="+mj-lt"/>
                <a:ea typeface="+mj-ea"/>
                <a:cs typeface="+mj-cs"/>
              </a:rPr>
              <a:t>Another activity happening in the store is maximum sold commodity in the store. If we know this then we can plug in some special offers with that so that other products that are not doing good with their sales, start getting at par with others.</a:t>
            </a:r>
          </a:p>
        </p:txBody>
      </p:sp>
      <p:sp>
        <p:nvSpPr>
          <p:cNvPr id="11" name="Freeform: Shape 1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5" descr="Lightbulb">
            <a:extLst>
              <a:ext uri="{FF2B5EF4-FFF2-40B4-BE49-F238E27FC236}">
                <a16:creationId xmlns:a16="http://schemas.microsoft.com/office/drawing/2014/main" id="{5314F2A7-99D9-4308-AAED-F89A8FACB9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3695982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5911A-41DA-4FDC-954F-DE3A420CE39C}"/>
              </a:ext>
            </a:extLst>
          </p:cNvPr>
          <p:cNvSpPr>
            <a:spLocks noGrp="1"/>
          </p:cNvSpPr>
          <p:nvPr>
            <p:ph type="title"/>
          </p:nvPr>
        </p:nvSpPr>
        <p:spPr>
          <a:xfrm>
            <a:off x="-56978" y="1845770"/>
            <a:ext cx="5996177" cy="4063692"/>
          </a:xfrm>
        </p:spPr>
        <p:txBody>
          <a:bodyPr vert="horz" lIns="91440" tIns="45720" rIns="91440" bIns="45720" rtlCol="0" anchor="t">
            <a:normAutofit/>
          </a:bodyPr>
          <a:lstStyle/>
          <a:p>
            <a:pPr algn="ctr"/>
            <a:r>
              <a:rPr lang="en-US" sz="3200" kern="1200" dirty="0">
                <a:solidFill>
                  <a:schemeClr val="bg1"/>
                </a:solidFill>
                <a:latin typeface="+mj-lt"/>
                <a:ea typeface="+mj-ea"/>
                <a:cs typeface="+mj-cs"/>
              </a:rPr>
              <a:t>At the time of billing the store often likes to collect personal details for their own records. Amongst all the questions asked people are a bit reluctant to disclose their age so this can be made possible by age classification that is a program in movidius. </a:t>
            </a:r>
            <a:br>
              <a:rPr lang="en-US" sz="3200" kern="1200" dirty="0">
                <a:solidFill>
                  <a:schemeClr val="bg1"/>
                </a:solidFill>
                <a:latin typeface="+mj-lt"/>
                <a:ea typeface="+mj-ea"/>
                <a:cs typeface="+mj-cs"/>
              </a:rPr>
            </a:br>
            <a:endParaRPr lang="en-US" sz="3200" kern="1200" dirty="0">
              <a:solidFill>
                <a:schemeClr val="bg1"/>
              </a:solidFill>
              <a:latin typeface="+mj-lt"/>
              <a:ea typeface="+mj-ea"/>
              <a:cs typeface="+mj-cs"/>
            </a:endParaRPr>
          </a:p>
        </p:txBody>
      </p:sp>
      <p:sp>
        <p:nvSpPr>
          <p:cNvPr id="11" name="Freeform: Shape 10">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Checklist">
            <a:extLst>
              <a:ext uri="{FF2B5EF4-FFF2-40B4-BE49-F238E27FC236}">
                <a16:creationId xmlns:a16="http://schemas.microsoft.com/office/drawing/2014/main" id="{ABF8B7DB-36B8-48EF-9EFB-036F097148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45516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1A3D8-407F-4198-B6DC-40811E2213A1}"/>
              </a:ext>
            </a:extLst>
          </p:cNvPr>
          <p:cNvSpPr>
            <a:spLocks noGrp="1"/>
          </p:cNvSpPr>
          <p:nvPr>
            <p:ph type="title"/>
          </p:nvPr>
        </p:nvSpPr>
        <p:spPr>
          <a:xfrm>
            <a:off x="838200" y="963877"/>
            <a:ext cx="3494362" cy="4930246"/>
          </a:xfrm>
        </p:spPr>
        <p:txBody>
          <a:bodyPr>
            <a:normAutofit/>
          </a:bodyPr>
          <a:lstStyle/>
          <a:p>
            <a:pPr algn="r"/>
            <a:r>
              <a:rPr lang="en-IN" dirty="0">
                <a:solidFill>
                  <a:schemeClr val="accent1"/>
                </a:solidFill>
              </a:rPr>
              <a:t>Things that can help us make the database better are as follows:</a:t>
            </a:r>
            <a:br>
              <a:rPr lang="en-IN" dirty="0">
                <a:solidFill>
                  <a:schemeClr val="accent1"/>
                </a:solidFill>
              </a:rPr>
            </a:br>
            <a:endParaRPr lang="en-IN"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1D6D84-E29D-4C32-AD2B-C3A08C95C7DA}"/>
              </a:ext>
            </a:extLst>
          </p:cNvPr>
          <p:cNvSpPr>
            <a:spLocks noGrp="1"/>
          </p:cNvSpPr>
          <p:nvPr>
            <p:ph idx="1"/>
          </p:nvPr>
        </p:nvSpPr>
        <p:spPr>
          <a:xfrm>
            <a:off x="4976031" y="963877"/>
            <a:ext cx="6377769" cy="4930246"/>
          </a:xfrm>
        </p:spPr>
        <p:txBody>
          <a:bodyPr anchor="ctr">
            <a:normAutofit/>
          </a:bodyPr>
          <a:lstStyle/>
          <a:p>
            <a:r>
              <a:rPr lang="en-IN" sz="2400"/>
              <a:t>Name</a:t>
            </a:r>
          </a:p>
          <a:p>
            <a:r>
              <a:rPr lang="en-IN" sz="2400"/>
              <a:t>Age group</a:t>
            </a:r>
          </a:p>
          <a:p>
            <a:r>
              <a:rPr lang="en-IN" sz="2400"/>
              <a:t>Gender</a:t>
            </a:r>
          </a:p>
          <a:p>
            <a:r>
              <a:rPr lang="en-IN" sz="2400"/>
              <a:t>Frequency of customer</a:t>
            </a:r>
          </a:p>
          <a:p>
            <a:r>
              <a:rPr lang="en-IN" sz="2400"/>
              <a:t>Frequently bought products</a:t>
            </a:r>
          </a:p>
          <a:p>
            <a:r>
              <a:rPr lang="en-IN" sz="2400"/>
              <a:t>Preferred time frame to walk in</a:t>
            </a:r>
          </a:p>
          <a:p>
            <a:r>
              <a:rPr lang="en-IN" sz="2400"/>
              <a:t>Average billing amount</a:t>
            </a:r>
          </a:p>
          <a:p>
            <a:r>
              <a:rPr lang="en-IN" sz="2400"/>
              <a:t>With or without visitors</a:t>
            </a:r>
            <a:br>
              <a:rPr lang="en-IN" sz="2400"/>
            </a:br>
            <a:endParaRPr lang="en-IN" sz="2400"/>
          </a:p>
        </p:txBody>
      </p:sp>
    </p:spTree>
    <p:extLst>
      <p:ext uri="{BB962C8B-B14F-4D97-AF65-F5344CB8AC3E}">
        <p14:creationId xmlns:p14="http://schemas.microsoft.com/office/powerpoint/2010/main" val="1015718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andshake">
            <a:extLst>
              <a:ext uri="{FF2B5EF4-FFF2-40B4-BE49-F238E27FC236}">
                <a16:creationId xmlns:a16="http://schemas.microsoft.com/office/drawing/2014/main" id="{25544690-5BE0-4E09-914E-81A9B03B55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654" y="1700209"/>
            <a:ext cx="3620021" cy="3620021"/>
          </a:xfrm>
          <a:prstGeom prst="rect">
            <a:avLst/>
          </a:prstGeom>
        </p:spPr>
      </p:pic>
      <p:sp>
        <p:nvSpPr>
          <p:cNvPr id="3" name="Content Placeholder 2">
            <a:extLst>
              <a:ext uri="{FF2B5EF4-FFF2-40B4-BE49-F238E27FC236}">
                <a16:creationId xmlns:a16="http://schemas.microsoft.com/office/drawing/2014/main" id="{5A15245F-C194-4FE0-BA3C-2C4DF7ACA0BA}"/>
              </a:ext>
            </a:extLst>
          </p:cNvPr>
          <p:cNvSpPr>
            <a:spLocks noGrp="1"/>
          </p:cNvSpPr>
          <p:nvPr>
            <p:ph idx="1"/>
          </p:nvPr>
        </p:nvSpPr>
        <p:spPr>
          <a:xfrm>
            <a:off x="5800968" y="1293922"/>
            <a:ext cx="5710311" cy="4751278"/>
          </a:xfrm>
        </p:spPr>
        <p:txBody>
          <a:bodyPr anchor="ctr">
            <a:normAutofit/>
          </a:bodyPr>
          <a:lstStyle/>
          <a:p>
            <a:pPr marL="0" indent="0" algn="ctr">
              <a:buNone/>
            </a:pPr>
            <a:r>
              <a:rPr lang="en-IN" dirty="0">
                <a:solidFill>
                  <a:srgbClr val="000000"/>
                </a:solidFill>
              </a:rPr>
              <a:t>Adopting this system we can also get additional information regarding the visitor’s accompanying the customers. This will help us to build a larger database. Also increasing the possibility of attracting new customers by converting the visitors into potential customers.</a:t>
            </a:r>
          </a:p>
          <a:p>
            <a:pPr algn="ctr"/>
            <a:endParaRPr lang="en-IN" dirty="0">
              <a:solidFill>
                <a:srgbClr val="000000"/>
              </a:solidFill>
            </a:endParaRPr>
          </a:p>
        </p:txBody>
      </p:sp>
    </p:spTree>
    <p:extLst>
      <p:ext uri="{BB962C8B-B14F-4D97-AF65-F5344CB8AC3E}">
        <p14:creationId xmlns:p14="http://schemas.microsoft.com/office/powerpoint/2010/main" val="243136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2CB57-CE91-4E21-9F22-F347F0A8054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Other use of this device</a:t>
            </a:r>
          </a:p>
        </p:txBody>
      </p:sp>
      <p:sp>
        <p:nvSpPr>
          <p:cNvPr id="3" name="Content Placeholder 2">
            <a:extLst>
              <a:ext uri="{FF2B5EF4-FFF2-40B4-BE49-F238E27FC236}">
                <a16:creationId xmlns:a16="http://schemas.microsoft.com/office/drawing/2014/main" id="{A1083548-DC80-4411-B4C9-F39D3653C870}"/>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4000" kern="1200" dirty="0">
                <a:solidFill>
                  <a:srgbClr val="FFFFFF"/>
                </a:solidFill>
                <a:latin typeface="+mn-lt"/>
                <a:ea typeface="+mn-ea"/>
                <a:cs typeface="+mn-cs"/>
              </a:rPr>
              <a:t>BMI analysis of people</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2F5E5E0-917B-4F4C-872E-37A88E1FF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319453"/>
            <a:ext cx="6553545" cy="4227036"/>
          </a:xfrm>
          <a:prstGeom prst="rect">
            <a:avLst/>
          </a:prstGeom>
        </p:spPr>
      </p:pic>
    </p:spTree>
    <p:extLst>
      <p:ext uri="{BB962C8B-B14F-4D97-AF65-F5344CB8AC3E}">
        <p14:creationId xmlns:p14="http://schemas.microsoft.com/office/powerpoint/2010/main" val="1434283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17A290-8038-4671-959B-62677CAAC92D}"/>
              </a:ext>
            </a:extLst>
          </p:cNvPr>
          <p:cNvSpPr>
            <a:spLocks noGrp="1"/>
          </p:cNvSpPr>
          <p:nvPr>
            <p:ph type="title"/>
          </p:nvPr>
        </p:nvSpPr>
        <p:spPr>
          <a:xfrm>
            <a:off x="863029" y="1012004"/>
            <a:ext cx="3416158" cy="4795408"/>
          </a:xfrm>
        </p:spPr>
        <p:txBody>
          <a:bodyPr>
            <a:normAutofit/>
          </a:bodyPr>
          <a:lstStyle/>
          <a:p>
            <a:r>
              <a:rPr lang="en-IN">
                <a:solidFill>
                  <a:srgbClr val="FFFFFF"/>
                </a:solidFill>
              </a:rPr>
              <a:t>Following programs will be used to carry out all these things</a:t>
            </a:r>
          </a:p>
        </p:txBody>
      </p:sp>
      <p:graphicFrame>
        <p:nvGraphicFramePr>
          <p:cNvPr id="5" name="Content Placeholder 2">
            <a:extLst>
              <a:ext uri="{FF2B5EF4-FFF2-40B4-BE49-F238E27FC236}">
                <a16:creationId xmlns:a16="http://schemas.microsoft.com/office/drawing/2014/main" id="{A6AB63F5-8360-4619-9406-96DBE5E6F1CA}"/>
              </a:ext>
            </a:extLst>
          </p:cNvPr>
          <p:cNvGraphicFramePr>
            <a:graphicFrameLocks noGrp="1"/>
          </p:cNvGraphicFramePr>
          <p:nvPr>
            <p:ph idx="1"/>
            <p:extLst>
              <p:ext uri="{D42A27DB-BD31-4B8C-83A1-F6EECF244321}">
                <p14:modId xmlns:p14="http://schemas.microsoft.com/office/powerpoint/2010/main" val="16962965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3166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2C4CDC-C80E-4AC2-8C40-0FFF40D04951}"/>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i="1" kern="1200">
                <a:solidFill>
                  <a:schemeClr val="tx1"/>
                </a:solidFill>
                <a:latin typeface="+mj-lt"/>
                <a:ea typeface="+mj-ea"/>
                <a:cs typeface="+mj-cs"/>
              </a:rPr>
              <a:t>Thank you!!!</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35224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DDAD-8D50-4F0F-83D4-A68BC1C30F37}"/>
              </a:ext>
            </a:extLst>
          </p:cNvPr>
          <p:cNvSpPr>
            <a:spLocks noGrp="1"/>
          </p:cNvSpPr>
          <p:nvPr>
            <p:ph type="title"/>
          </p:nvPr>
        </p:nvSpPr>
        <p:spPr>
          <a:xfrm>
            <a:off x="762001" y="803325"/>
            <a:ext cx="5314536" cy="1325563"/>
          </a:xfrm>
        </p:spPr>
        <p:txBody>
          <a:bodyPr>
            <a:normAutofit/>
          </a:bodyPr>
          <a:lstStyle/>
          <a:p>
            <a:r>
              <a:rPr lang="en-US"/>
              <a:t>Compute Stick</a:t>
            </a:r>
            <a:endParaRPr lang="en-IN"/>
          </a:p>
        </p:txBody>
      </p:sp>
      <p:sp>
        <p:nvSpPr>
          <p:cNvPr id="68" name="Freeform: Shape 67">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AE9557A1-CDDF-4779-A2F2-B85E3F5BA01B}"/>
              </a:ext>
            </a:extLst>
          </p:cNvPr>
          <p:cNvPicPr>
            <a:picLocks noChangeAspect="1"/>
          </p:cNvPicPr>
          <p:nvPr/>
        </p:nvPicPr>
        <p:blipFill rotWithShape="1">
          <a:blip r:embed="rId2"/>
          <a:srcRect l="668" r="5267" b="2"/>
          <a:stretch/>
        </p:blipFill>
        <p:spPr>
          <a:xfrm>
            <a:off x="6750141" y="-2008"/>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45" name="Content Placeholder 2">
            <a:extLst>
              <a:ext uri="{FF2B5EF4-FFF2-40B4-BE49-F238E27FC236}">
                <a16:creationId xmlns:a16="http://schemas.microsoft.com/office/drawing/2014/main" id="{D5128F85-81B4-49FB-81F0-767F3ED17476}"/>
              </a:ext>
            </a:extLst>
          </p:cNvPr>
          <p:cNvGraphicFramePr>
            <a:graphicFrameLocks noGrp="1"/>
          </p:cNvGraphicFramePr>
          <p:nvPr>
            <p:ph idx="1"/>
            <p:extLst>
              <p:ext uri="{D42A27DB-BD31-4B8C-83A1-F6EECF244321}">
                <p14:modId xmlns:p14="http://schemas.microsoft.com/office/powerpoint/2010/main" val="183477046"/>
              </p:ext>
            </p:extLst>
          </p:nvPr>
        </p:nvGraphicFramePr>
        <p:xfrm>
          <a:off x="762000" y="2279018"/>
          <a:ext cx="5314543"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05442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27">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69D1AAA-4BD9-458F-AA5D-223EE327C215}"/>
              </a:ext>
            </a:extLst>
          </p:cNvPr>
          <p:cNvPicPr>
            <a:picLocks noChangeAspect="1"/>
          </p:cNvPicPr>
          <p:nvPr/>
        </p:nvPicPr>
        <p:blipFill rotWithShape="1">
          <a:blip r:embed="rId2">
            <a:extLst>
              <a:ext uri="{28A0092B-C50C-407E-A947-70E740481C1C}">
                <a14:useLocalDpi xmlns:a14="http://schemas.microsoft.com/office/drawing/2010/main" val="0"/>
              </a:ext>
            </a:extLst>
          </a:blip>
          <a:srcRect l="22496" r="33099" b="-1"/>
          <a:stretch/>
        </p:blipFill>
        <p:spPr>
          <a:xfrm>
            <a:off x="5913123" y="193050"/>
            <a:ext cx="6278877" cy="685799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p:spPr>
      </p:pic>
      <p:sp>
        <p:nvSpPr>
          <p:cNvPr id="7" name="TextBox 6">
            <a:extLst>
              <a:ext uri="{FF2B5EF4-FFF2-40B4-BE49-F238E27FC236}">
                <a16:creationId xmlns:a16="http://schemas.microsoft.com/office/drawing/2014/main" id="{22270CE4-EDB3-416F-B0DA-D7B62E6DC920}"/>
              </a:ext>
            </a:extLst>
          </p:cNvPr>
          <p:cNvSpPr txBox="1"/>
          <p:nvPr/>
        </p:nvSpPr>
        <p:spPr>
          <a:xfrm>
            <a:off x="507682" y="1431329"/>
            <a:ext cx="4410075" cy="707886"/>
          </a:xfrm>
          <a:prstGeom prst="rect">
            <a:avLst/>
          </a:prstGeom>
          <a:noFill/>
        </p:spPr>
        <p:txBody>
          <a:bodyPr wrap="square" rtlCol="0">
            <a:spAutoFit/>
          </a:bodyPr>
          <a:lstStyle/>
          <a:p>
            <a:pPr algn="ctr"/>
            <a:r>
              <a:rPr lang="en-IN" sz="4000" dirty="0"/>
              <a:t>Intel Movidius NCS:</a:t>
            </a:r>
          </a:p>
        </p:txBody>
      </p:sp>
      <p:sp>
        <p:nvSpPr>
          <p:cNvPr id="8" name="Title 3">
            <a:extLst>
              <a:ext uri="{FF2B5EF4-FFF2-40B4-BE49-F238E27FC236}">
                <a16:creationId xmlns:a16="http://schemas.microsoft.com/office/drawing/2014/main" id="{62496A31-AA39-4C3C-80F1-DF53E7727C73}"/>
              </a:ext>
            </a:extLst>
          </p:cNvPr>
          <p:cNvSpPr>
            <a:spLocks noGrp="1"/>
          </p:cNvSpPr>
          <p:nvPr>
            <p:ph type="title"/>
          </p:nvPr>
        </p:nvSpPr>
        <p:spPr>
          <a:xfrm>
            <a:off x="594136" y="2822903"/>
            <a:ext cx="5133102" cy="1463344"/>
          </a:xfrm>
        </p:spPr>
        <p:txBody>
          <a:bodyPr vert="horz" lIns="91440" tIns="45720" rIns="91440" bIns="45720" rtlCol="0" anchor="t">
            <a:normAutofit fontScale="90000"/>
          </a:bodyPr>
          <a:lstStyle/>
          <a:p>
            <a:pPr marL="342900" indent="-342900">
              <a:buFont typeface="Arial" panose="020B0604020202020204" pitchFamily="34" charset="0"/>
              <a:buChar char="•"/>
            </a:pPr>
            <a:r>
              <a:rPr lang="en-IN" sz="2200" dirty="0">
                <a:latin typeface="+mn-lt"/>
              </a:rPr>
              <a:t>The ‘Intel Movidius Neural Compute Stick’ is a tiny, fanless deep learning USB drive designed to learn AI programming which is powered by ‘low-power-high-performance’ Intel Movidius Vision Processing Unit (VPU).</a:t>
            </a:r>
            <a:br>
              <a:rPr lang="en-IN" sz="2200" b="1" dirty="0"/>
            </a:br>
            <a:endParaRPr lang="en-US" sz="2200" b="1" dirty="0"/>
          </a:p>
        </p:txBody>
      </p:sp>
      <p:sp>
        <p:nvSpPr>
          <p:cNvPr id="3" name="TextBox 2">
            <a:extLst>
              <a:ext uri="{FF2B5EF4-FFF2-40B4-BE49-F238E27FC236}">
                <a16:creationId xmlns:a16="http://schemas.microsoft.com/office/drawing/2014/main" id="{3088B35E-348B-4876-8411-50D4AE191056}"/>
              </a:ext>
            </a:extLst>
          </p:cNvPr>
          <p:cNvSpPr txBox="1"/>
          <p:nvPr/>
        </p:nvSpPr>
        <p:spPr>
          <a:xfrm>
            <a:off x="655321" y="4467225"/>
            <a:ext cx="5071918" cy="2246769"/>
          </a:xfrm>
          <a:prstGeom prst="rect">
            <a:avLst/>
          </a:prstGeom>
          <a:noFill/>
        </p:spPr>
        <p:txBody>
          <a:bodyPr wrap="square" rtlCol="0">
            <a:spAutoFit/>
          </a:bodyPr>
          <a:lstStyle/>
          <a:p>
            <a:pPr marL="285750" indent="-285750">
              <a:buFont typeface="Arial" panose="020B0604020202020204" pitchFamily="34" charset="0"/>
              <a:buChar char="•"/>
            </a:pPr>
            <a:r>
              <a:rPr lang="en-IN" sz="2000" dirty="0"/>
              <a:t>It is found in millions of Smart Security Cameras, Gesture-Controlled Drones, Industrial Machine Vision Equipments and many other devices.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000" dirty="0"/>
              <a:t>It is an offline device that does not require connection to the cloud. </a:t>
            </a:r>
          </a:p>
        </p:txBody>
      </p:sp>
    </p:spTree>
    <p:extLst>
      <p:ext uri="{BB962C8B-B14F-4D97-AF65-F5344CB8AC3E}">
        <p14:creationId xmlns:p14="http://schemas.microsoft.com/office/powerpoint/2010/main" val="2875219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ECB16-3B4A-46DF-9BE9-E4D2995FC9CF}"/>
              </a:ext>
            </a:extLst>
          </p:cNvPr>
          <p:cNvSpPr>
            <a:spLocks noGrp="1"/>
          </p:cNvSpPr>
          <p:nvPr>
            <p:ph type="ctrTitle"/>
          </p:nvPr>
        </p:nvSpPr>
        <p:spPr>
          <a:xfrm>
            <a:off x="6072444" y="591742"/>
            <a:ext cx="5319433" cy="2076333"/>
          </a:xfrm>
        </p:spPr>
        <p:txBody>
          <a:bodyPr anchor="t">
            <a:normAutofit/>
          </a:bodyPr>
          <a:lstStyle/>
          <a:p>
            <a:pPr algn="l"/>
            <a:r>
              <a:rPr lang="en-IN" sz="4800" dirty="0">
                <a:solidFill>
                  <a:schemeClr val="bg1"/>
                </a:solidFill>
              </a:rPr>
              <a:t>How does the Intel Movidius work?</a:t>
            </a:r>
          </a:p>
        </p:txBody>
      </p:sp>
      <p:sp>
        <p:nvSpPr>
          <p:cNvPr id="3" name="Subtitle 2">
            <a:extLst>
              <a:ext uri="{FF2B5EF4-FFF2-40B4-BE49-F238E27FC236}">
                <a16:creationId xmlns:a16="http://schemas.microsoft.com/office/drawing/2014/main" id="{83863B28-2ACA-452F-BFF3-D68DD977082E}"/>
              </a:ext>
            </a:extLst>
          </p:cNvPr>
          <p:cNvSpPr>
            <a:spLocks noGrp="1"/>
          </p:cNvSpPr>
          <p:nvPr>
            <p:ph type="subTitle" idx="1"/>
          </p:nvPr>
        </p:nvSpPr>
        <p:spPr>
          <a:xfrm>
            <a:off x="6125960" y="2668074"/>
            <a:ext cx="5319431" cy="2747205"/>
          </a:xfrm>
        </p:spPr>
        <p:txBody>
          <a:bodyPr anchor="b">
            <a:normAutofit/>
          </a:bodyPr>
          <a:lstStyle/>
          <a:p>
            <a:pPr marL="342900" indent="-342900" algn="l">
              <a:buFont typeface="Arial" panose="020B0604020202020204" pitchFamily="34" charset="0"/>
              <a:buChar char="•"/>
            </a:pPr>
            <a:r>
              <a:rPr lang="en-IN" dirty="0">
                <a:solidFill>
                  <a:schemeClr val="bg1"/>
                </a:solidFill>
              </a:rPr>
              <a:t>The NCS device works by taking live image feed from the camera and then processes it using the inbuilt apps.</a:t>
            </a:r>
          </a:p>
          <a:p>
            <a:pPr marL="342900" indent="-342900" algn="l">
              <a:buFont typeface="Arial" panose="020B0604020202020204" pitchFamily="34" charset="0"/>
              <a:buChar char="•"/>
            </a:pPr>
            <a:r>
              <a:rPr lang="en-IN" dirty="0">
                <a:solidFill>
                  <a:schemeClr val="bg1"/>
                </a:solidFill>
              </a:rPr>
              <a:t>In the second stage it tries to take inferences from the pre-trained models or its dataset and gives the approximate corresponding outputs</a:t>
            </a:r>
            <a:r>
              <a:rPr lang="en-IN" sz="1100" dirty="0">
                <a:solidFill>
                  <a:schemeClr val="bg1"/>
                </a:solidFill>
              </a:rPr>
              <a:t>.</a:t>
            </a: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B0E3AD0-D24A-4027-8EAF-0821477AB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97445"/>
            <a:ext cx="3309605" cy="5221035"/>
          </a:xfrm>
          <a:prstGeom prst="rect">
            <a:avLst/>
          </a:prstGeom>
        </p:spPr>
      </p:pic>
    </p:spTree>
    <p:extLst>
      <p:ext uri="{BB962C8B-B14F-4D97-AF65-F5344CB8AC3E}">
        <p14:creationId xmlns:p14="http://schemas.microsoft.com/office/powerpoint/2010/main" val="2405876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79871B-FA6F-43D5-A685-E86B886B3F43}"/>
              </a:ext>
            </a:extLst>
          </p:cNvPr>
          <p:cNvSpPr>
            <a:spLocks noGrp="1"/>
          </p:cNvSpPr>
          <p:nvPr>
            <p:ph type="title"/>
          </p:nvPr>
        </p:nvSpPr>
        <p:spPr>
          <a:xfrm>
            <a:off x="863029" y="897704"/>
            <a:ext cx="3416158" cy="4795408"/>
          </a:xfrm>
        </p:spPr>
        <p:txBody>
          <a:bodyPr>
            <a:normAutofit/>
          </a:bodyPr>
          <a:lstStyle/>
          <a:p>
            <a:r>
              <a:rPr lang="en-IN" dirty="0">
                <a:solidFill>
                  <a:srgbClr val="FFFFFF"/>
                </a:solidFill>
              </a:rPr>
              <a:t>How to train the device?</a:t>
            </a:r>
          </a:p>
        </p:txBody>
      </p:sp>
      <p:graphicFrame>
        <p:nvGraphicFramePr>
          <p:cNvPr id="5" name="Content Placeholder 2">
            <a:extLst>
              <a:ext uri="{FF2B5EF4-FFF2-40B4-BE49-F238E27FC236}">
                <a16:creationId xmlns:a16="http://schemas.microsoft.com/office/drawing/2014/main" id="{780725A3-ADD6-47E7-AEF5-00ABB85AEEA4}"/>
              </a:ext>
            </a:extLst>
          </p:cNvPr>
          <p:cNvGraphicFramePr>
            <a:graphicFrameLocks noGrp="1"/>
          </p:cNvGraphicFramePr>
          <p:nvPr>
            <p:ph idx="1"/>
            <p:extLst>
              <p:ext uri="{D42A27DB-BD31-4B8C-83A1-F6EECF244321}">
                <p14:modId xmlns:p14="http://schemas.microsoft.com/office/powerpoint/2010/main" val="82250734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C3D413A-3799-4D48-9718-E9081FC0AF40}"/>
              </a:ext>
            </a:extLst>
          </p:cNvPr>
          <p:cNvSpPr txBox="1"/>
          <p:nvPr/>
        </p:nvSpPr>
        <p:spPr>
          <a:xfrm>
            <a:off x="5244038" y="1884904"/>
            <a:ext cx="6463866" cy="923330"/>
          </a:xfrm>
          <a:prstGeom prst="rect">
            <a:avLst/>
          </a:prstGeom>
          <a:noFill/>
        </p:spPr>
        <p:txBody>
          <a:bodyPr wrap="square" rtlCol="0">
            <a:spAutoFit/>
          </a:bodyPr>
          <a:lstStyle/>
          <a:p>
            <a:pPr algn="ctr"/>
            <a:r>
              <a:rPr lang="en-IN" sz="5400" dirty="0">
                <a:solidFill>
                  <a:schemeClr val="accent1"/>
                </a:solidFill>
              </a:rPr>
              <a:t>Train a network</a:t>
            </a:r>
          </a:p>
        </p:txBody>
      </p:sp>
      <p:pic>
        <p:nvPicPr>
          <p:cNvPr id="8" name="Picture 7">
            <a:extLst>
              <a:ext uri="{FF2B5EF4-FFF2-40B4-BE49-F238E27FC236}">
                <a16:creationId xmlns:a16="http://schemas.microsoft.com/office/drawing/2014/main" id="{29C06548-F415-45BA-997B-FDED657EC2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0262" y="52768"/>
            <a:ext cx="2931418" cy="1832136"/>
          </a:xfrm>
          <a:prstGeom prst="rect">
            <a:avLst/>
          </a:prstGeom>
        </p:spPr>
      </p:pic>
      <p:pic>
        <p:nvPicPr>
          <p:cNvPr id="1026" name="Picture 2" descr="Image result for caffee ai">
            <a:extLst>
              <a:ext uri="{FF2B5EF4-FFF2-40B4-BE49-F238E27FC236}">
                <a16:creationId xmlns:a16="http://schemas.microsoft.com/office/drawing/2014/main" id="{0EA3D84F-B5D4-439A-B42C-3674D3837A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262" y="4916824"/>
            <a:ext cx="274320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835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AA4F2-4FF5-432A-AF9B-768D67B432E3}"/>
              </a:ext>
            </a:extLst>
          </p:cNvPr>
          <p:cNvSpPr>
            <a:spLocks noGrp="1"/>
          </p:cNvSpPr>
          <p:nvPr>
            <p:ph type="title"/>
          </p:nvPr>
        </p:nvSpPr>
        <p:spPr>
          <a:xfrm>
            <a:off x="6940295" y="1396289"/>
            <a:ext cx="4668257" cy="1325563"/>
          </a:xfrm>
        </p:spPr>
        <p:txBody>
          <a:bodyPr>
            <a:normAutofit/>
          </a:bodyPr>
          <a:lstStyle/>
          <a:p>
            <a:r>
              <a:rPr lang="en-IN"/>
              <a:t>Requirements to run the ncs device:</a:t>
            </a:r>
          </a:p>
        </p:txBody>
      </p:sp>
      <p:sp>
        <p:nvSpPr>
          <p:cNvPr id="71" name="Freeform: Shape 70">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Image result for images of pi cam">
            <a:extLst>
              <a:ext uri="{FF2B5EF4-FFF2-40B4-BE49-F238E27FC236}">
                <a16:creationId xmlns:a16="http://schemas.microsoft.com/office/drawing/2014/main" id="{B73F7AC8-DBFD-4285-99AC-95F085FFD9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743" b="-2"/>
          <a:stretch/>
        </p:blipFill>
        <p:spPr bwMode="auto">
          <a:xfrm>
            <a:off x="3752619" y="2798242"/>
            <a:ext cx="2418036" cy="2418036"/>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A65C5AA-8C5F-4264-949B-1ECBEABA4D56}"/>
              </a:ext>
            </a:extLst>
          </p:cNvPr>
          <p:cNvPicPr>
            <a:picLocks noChangeAspect="1"/>
          </p:cNvPicPr>
          <p:nvPr/>
        </p:nvPicPr>
        <p:blipFill rotWithShape="1">
          <a:blip r:embed="rId3">
            <a:extLst>
              <a:ext uri="{28A0092B-C50C-407E-A947-70E740481C1C}">
                <a14:useLocalDpi xmlns:a14="http://schemas.microsoft.com/office/drawing/2010/main" val="0"/>
              </a:ext>
            </a:extLst>
          </a:blip>
          <a:srcRect l="16257" r="26863" b="3"/>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7" name="Picture 6">
            <a:extLst>
              <a:ext uri="{FF2B5EF4-FFF2-40B4-BE49-F238E27FC236}">
                <a16:creationId xmlns:a16="http://schemas.microsoft.com/office/drawing/2014/main" id="{39671BE2-CADD-440D-B05A-F595AC15934B}"/>
              </a:ext>
            </a:extLst>
          </p:cNvPr>
          <p:cNvPicPr>
            <a:picLocks noChangeAspect="1"/>
          </p:cNvPicPr>
          <p:nvPr/>
        </p:nvPicPr>
        <p:blipFill rotWithShape="1">
          <a:blip r:embed="rId4">
            <a:extLst>
              <a:ext uri="{28A0092B-C50C-407E-A947-70E740481C1C}">
                <a14:useLocalDpi xmlns:a14="http://schemas.microsoft.com/office/drawing/2010/main" val="0"/>
              </a:ext>
            </a:extLst>
          </a:blip>
          <a:srcRect l="13966" r="5515" b="-4"/>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6268F340-6867-498C-8F02-CDEFF6B851B7}"/>
              </a:ext>
            </a:extLst>
          </p:cNvPr>
          <p:cNvSpPr>
            <a:spLocks noGrp="1"/>
          </p:cNvSpPr>
          <p:nvPr>
            <p:ph idx="1"/>
          </p:nvPr>
        </p:nvSpPr>
        <p:spPr>
          <a:xfrm>
            <a:off x="6940296" y="2871982"/>
            <a:ext cx="4668256" cy="3181684"/>
          </a:xfrm>
        </p:spPr>
        <p:txBody>
          <a:bodyPr anchor="t">
            <a:normAutofit/>
          </a:bodyPr>
          <a:lstStyle/>
          <a:p>
            <a:r>
              <a:rPr lang="en-IN" sz="1800" dirty="0"/>
              <a:t>NCS device</a:t>
            </a:r>
          </a:p>
          <a:p>
            <a:r>
              <a:rPr lang="en-IN" sz="1800" dirty="0"/>
              <a:t>Any linux distribution or raspberry pi 3 </a:t>
            </a:r>
          </a:p>
          <a:p>
            <a:r>
              <a:rPr lang="en-IN" sz="1800" dirty="0"/>
              <a:t>A camera (webcam or a pi cam)</a:t>
            </a:r>
          </a:p>
          <a:p>
            <a:r>
              <a:rPr lang="en-IN" sz="1800" dirty="0"/>
              <a:t>NCSDK (required to interact with the NCS device)</a:t>
            </a:r>
          </a:p>
          <a:p>
            <a:r>
              <a:rPr lang="en-IN" sz="1800" dirty="0"/>
              <a:t>NCAppZoo</a:t>
            </a:r>
          </a:p>
        </p:txBody>
      </p:sp>
    </p:spTree>
    <p:extLst>
      <p:ext uri="{BB962C8B-B14F-4D97-AF65-F5344CB8AC3E}">
        <p14:creationId xmlns:p14="http://schemas.microsoft.com/office/powerpoint/2010/main" val="163672884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05C088-4F48-4A64-8B45-0B8CDDE84F74}"/>
              </a:ext>
            </a:extLst>
          </p:cNvPr>
          <p:cNvSpPr>
            <a:spLocks noGrp="1"/>
          </p:cNvSpPr>
          <p:nvPr>
            <p:ph type="title"/>
          </p:nvPr>
        </p:nvSpPr>
        <p:spPr>
          <a:xfrm>
            <a:off x="1524000" y="1108436"/>
            <a:ext cx="9144000" cy="1200329"/>
          </a:xfrm>
        </p:spPr>
        <p:txBody>
          <a:bodyPr vert="horz" lIns="91440" tIns="45720" rIns="91440" bIns="45720" rtlCol="0" anchor="b">
            <a:normAutofit/>
          </a:bodyPr>
          <a:lstStyle/>
          <a:p>
            <a:pPr algn="ctr"/>
            <a:r>
              <a:rPr lang="en-US" sz="7200" kern="1200">
                <a:solidFill>
                  <a:schemeClr val="tx1"/>
                </a:solidFill>
                <a:latin typeface="+mj-lt"/>
                <a:ea typeface="+mj-ea"/>
                <a:cs typeface="+mj-cs"/>
              </a:rPr>
              <a:t>Getting started</a:t>
            </a:r>
            <a:endParaRPr lang="en-US" sz="72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A051E5EA-D2A6-4B9C-91D5-98D1331EBC3D}"/>
              </a:ext>
            </a:extLst>
          </p:cNvPr>
          <p:cNvSpPr txBox="1"/>
          <p:nvPr/>
        </p:nvSpPr>
        <p:spPr>
          <a:xfrm>
            <a:off x="1638300" y="3071908"/>
            <a:ext cx="9029700" cy="2308324"/>
          </a:xfrm>
          <a:prstGeom prst="rect">
            <a:avLst/>
          </a:prstGeom>
          <a:noFill/>
        </p:spPr>
        <p:txBody>
          <a:bodyPr wrap="square" rtlCol="0">
            <a:spAutoFit/>
          </a:bodyPr>
          <a:lstStyle/>
          <a:p>
            <a:r>
              <a:rPr lang="en-IN" sz="2400"/>
              <a:t>Note: Whole process has been carried out on laptops running ubuntu linux 16.04 and above. If you would like to do it with Raspberry Pi then the link that can get you started is:</a:t>
            </a:r>
          </a:p>
          <a:p>
            <a:endParaRPr lang="en-IN" sz="2400">
              <a:hlinkClick r:id="rId2"/>
            </a:endParaRPr>
          </a:p>
          <a:p>
            <a:r>
              <a:rPr lang="en-IN" sz="2400">
                <a:hlinkClick r:id="rId2"/>
              </a:rPr>
              <a:t>https://www.pyimagesearch.com/2018/02/12/getting-started-with-the-intel-movidius-neural-compute-stick/</a:t>
            </a:r>
            <a:endParaRPr lang="en-IN" sz="2400" dirty="0"/>
          </a:p>
        </p:txBody>
      </p:sp>
    </p:spTree>
    <p:extLst>
      <p:ext uri="{BB962C8B-B14F-4D97-AF65-F5344CB8AC3E}">
        <p14:creationId xmlns:p14="http://schemas.microsoft.com/office/powerpoint/2010/main" val="4232923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44A2-29CF-4B4C-B78A-1F09D2318F98}"/>
              </a:ext>
            </a:extLst>
          </p:cNvPr>
          <p:cNvSpPr>
            <a:spLocks noGrp="1"/>
          </p:cNvSpPr>
          <p:nvPr>
            <p:ph type="title"/>
          </p:nvPr>
        </p:nvSpPr>
        <p:spPr>
          <a:xfrm>
            <a:off x="-414338" y="2289175"/>
            <a:ext cx="13020675" cy="2139950"/>
          </a:xfrm>
        </p:spPr>
        <p:txBody>
          <a:bodyPr/>
          <a:lstStyle/>
          <a:p>
            <a:pPr algn="ctr"/>
            <a:r>
              <a:rPr lang="en-IN" b="1" dirty="0"/>
              <a:t>What is NCSDK?</a:t>
            </a:r>
            <a:br>
              <a:rPr lang="en-IN" b="1" dirty="0"/>
            </a:br>
            <a:r>
              <a:rPr lang="en-IN" b="1" dirty="0"/>
              <a:t>(Neural Compute Software Development Kit)</a:t>
            </a:r>
          </a:p>
        </p:txBody>
      </p:sp>
    </p:spTree>
    <p:extLst>
      <p:ext uri="{BB962C8B-B14F-4D97-AF65-F5344CB8AC3E}">
        <p14:creationId xmlns:p14="http://schemas.microsoft.com/office/powerpoint/2010/main" val="1116347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TotalTime>
  <Words>784</Words>
  <Application>Microsoft Office PowerPoint</Application>
  <PresentationFormat>Widescreen</PresentationFormat>
  <Paragraphs>68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Disclaimer</vt:lpstr>
      <vt:lpstr>Intel Movidius Neural Compute Stick (NCS)</vt:lpstr>
      <vt:lpstr>Compute Stick</vt:lpstr>
      <vt:lpstr>The ‘Intel Movidius Neural Compute Stick’ is a tiny, fanless deep learning USB drive designed to learn AI programming which is powered by ‘low-power-high-performance’ Intel Movidius Vision Processing Unit (VPU). </vt:lpstr>
      <vt:lpstr>How does the Intel Movidius work?</vt:lpstr>
      <vt:lpstr>How to train the device?</vt:lpstr>
      <vt:lpstr>Requirements to run the ncs device:</vt:lpstr>
      <vt:lpstr>Getting started</vt:lpstr>
      <vt:lpstr>What is NCSDK? (Neural Compute Software Development Kit)</vt:lpstr>
      <vt:lpstr>What is NCAppZoo? (Neural Compute Application Zoo)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of this device in real-world</vt:lpstr>
      <vt:lpstr>In a day there maybe, hundreds of people walking in and out of the store. Amongst them there are many who are frequent customers and like to buy some goods, making a database about such people we can render special discounts for them as they continue to have faith in the store and the staff.  </vt:lpstr>
      <vt:lpstr>Another activity happening in the store is maximum sold commodity in the store. If we know this then we can plug in some special offers with that so that other products that are not doing good with their sales, start getting at par with others.</vt:lpstr>
      <vt:lpstr>At the time of billing the store often likes to collect personal details for their own records. Amongst all the questions asked people are a bit reluctant to disclose their age so this can be made possible by age classification that is a program in movidius.  </vt:lpstr>
      <vt:lpstr>Things that can help us make the database better are as follows: </vt:lpstr>
      <vt:lpstr>PowerPoint Presentation</vt:lpstr>
      <vt:lpstr>Other use of this device</vt:lpstr>
      <vt:lpstr>Following programs will be used to carry out all these things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Movidius Neural Compute Stick (NCS)</dc:title>
  <dc:creator>Rithwik Chhugani</dc:creator>
  <cp:lastModifiedBy>Rithwik Chhugani</cp:lastModifiedBy>
  <cp:revision>16</cp:revision>
  <dcterms:created xsi:type="dcterms:W3CDTF">2019-03-11T05:27:34Z</dcterms:created>
  <dcterms:modified xsi:type="dcterms:W3CDTF">2019-03-11T21:32:29Z</dcterms:modified>
</cp:coreProperties>
</file>